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4"/>
  </p:notesMasterIdLst>
  <p:handoutMasterIdLst>
    <p:handoutMasterId r:id="rId15"/>
  </p:handoutMasterIdLst>
  <p:sldIdLst>
    <p:sldId id="260" r:id="rId2"/>
    <p:sldId id="345" r:id="rId3"/>
    <p:sldId id="321" r:id="rId4"/>
    <p:sldId id="354" r:id="rId5"/>
    <p:sldId id="355" r:id="rId6"/>
    <p:sldId id="346" r:id="rId7"/>
    <p:sldId id="349" r:id="rId8"/>
    <p:sldId id="350" r:id="rId9"/>
    <p:sldId id="351" r:id="rId10"/>
    <p:sldId id="347" r:id="rId11"/>
    <p:sldId id="352" r:id="rId12"/>
    <p:sldId id="353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FFFFFF"/>
    <a:srgbClr val="FFC000"/>
    <a:srgbClr val="ED7D31"/>
    <a:srgbClr val="4472C4"/>
    <a:srgbClr val="7C213B"/>
    <a:srgbClr val="D9D9D9"/>
    <a:srgbClr val="5F7D95"/>
    <a:srgbClr val="6D3958"/>
    <a:srgbClr val="699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76" autoAdjust="0"/>
    <p:restoredTop sz="96813" autoAdjust="0"/>
  </p:normalViewPr>
  <p:slideViewPr>
    <p:cSldViewPr snapToGrid="0">
      <p:cViewPr varScale="1">
        <p:scale>
          <a:sx n="63" d="100"/>
          <a:sy n="63" d="100"/>
        </p:scale>
        <p:origin x="92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7E398-4964-4955-A9E8-5DE87DA4422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2028301-CC1C-46BB-B475-7678E14C74A5}" type="pres">
      <dgm:prSet presAssocID="{9327E398-4964-4955-A9E8-5DE87DA4422E}" presName="linear" presStyleCnt="0">
        <dgm:presLayoutVars>
          <dgm:dir/>
          <dgm:resizeHandles val="exact"/>
        </dgm:presLayoutVars>
      </dgm:prSet>
      <dgm:spPr/>
    </dgm:pt>
  </dgm:ptLst>
  <dgm:cxnLst>
    <dgm:cxn modelId="{C3692B40-2F5C-4909-A901-181331A96285}" type="presOf" srcId="{9327E398-4964-4955-A9E8-5DE87DA4422E}" destId="{42028301-CC1C-46BB-B475-7678E14C74A5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27E398-4964-4955-A9E8-5DE87DA4422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2028301-CC1C-46BB-B475-7678E14C74A5}" type="pres">
      <dgm:prSet presAssocID="{9327E398-4964-4955-A9E8-5DE87DA4422E}" presName="linear" presStyleCnt="0">
        <dgm:presLayoutVars>
          <dgm:dir/>
          <dgm:resizeHandles val="exact"/>
        </dgm:presLayoutVars>
      </dgm:prSet>
      <dgm:spPr/>
    </dgm:pt>
  </dgm:ptLst>
  <dgm:cxnLst>
    <dgm:cxn modelId="{B78FD9EA-6B76-41C8-9DC0-A4ECA8BA81EF}" type="presOf" srcId="{9327E398-4964-4955-A9E8-5DE87DA4422E}" destId="{42028301-CC1C-46BB-B475-7678E14C74A5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27E398-4964-4955-A9E8-5DE87DA4422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2028301-CC1C-46BB-B475-7678E14C74A5}" type="pres">
      <dgm:prSet presAssocID="{9327E398-4964-4955-A9E8-5DE87DA4422E}" presName="linear" presStyleCnt="0">
        <dgm:presLayoutVars>
          <dgm:dir/>
          <dgm:resizeHandles val="exact"/>
        </dgm:presLayoutVars>
      </dgm:prSet>
      <dgm:spPr/>
    </dgm:pt>
  </dgm:ptLst>
  <dgm:cxnLst>
    <dgm:cxn modelId="{AD610EE2-8E1F-4FD6-BA7E-9DDDB95A4433}" type="presOf" srcId="{9327E398-4964-4955-A9E8-5DE87DA4422E}" destId="{42028301-CC1C-46BB-B475-7678E14C74A5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27E398-4964-4955-A9E8-5DE87DA4422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2028301-CC1C-46BB-B475-7678E14C74A5}" type="pres">
      <dgm:prSet presAssocID="{9327E398-4964-4955-A9E8-5DE87DA4422E}" presName="linear" presStyleCnt="0">
        <dgm:presLayoutVars>
          <dgm:dir/>
          <dgm:resizeHandles val="exact"/>
        </dgm:presLayoutVars>
      </dgm:prSet>
      <dgm:spPr/>
    </dgm:pt>
  </dgm:ptLst>
  <dgm:cxnLst>
    <dgm:cxn modelId="{828DCE38-44BE-44CC-8D85-C171ECEBD860}" type="presOf" srcId="{9327E398-4964-4955-A9E8-5DE87DA4422E}" destId="{42028301-CC1C-46BB-B475-7678E14C74A5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E9CAD6B-27B0-4A90-B0A9-75C92E755F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A827721-48FB-46CF-BC04-2A44D4F1C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081E5-8FC7-49A2-AFD5-BE7E361D8493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7CA59A-2FCF-4877-B142-B5690FA34C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Ada Polidoro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C5101C-709F-4B0E-97F4-3698104849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E1FD5-E547-4652-8E04-99E19FE63F2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6447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A3C7F-E326-4DBA-981A-FF3AD992F84D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Ada Polidoro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83D72-C93F-4928-B4A4-E5C25D81587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2034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Ada Polidoro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3D72-C93F-4928-B4A4-E5C25D8158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5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Ada Polidoro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83D72-C93F-4928-B4A4-E5C25D8158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mm.gettyimages.com/api/1.0/owners/249873912/assets/647937015/thumbnails/master/vn?signature=3d6594fbc2f5a825214156ae6bb08cb5">
            <a:extLst>
              <a:ext uri="{FF2B5EF4-FFF2-40B4-BE49-F238E27FC236}">
                <a16:creationId xmlns:a16="http://schemas.microsoft.com/office/drawing/2014/main" id="{710503FD-47E0-4615-9AF3-D76529C0814A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067" y="8549"/>
            <a:ext cx="14986782" cy="684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Ada Polidoro</a:t>
            </a:r>
            <a:endParaRPr lang="en-US" dirty="0"/>
          </a:p>
        </p:txBody>
      </p:sp>
      <p:sp>
        <p:nvSpPr>
          <p:cNvPr id="8" name="Right Triangle 16">
            <a:extLst>
              <a:ext uri="{FF2B5EF4-FFF2-40B4-BE49-F238E27FC236}">
                <a16:creationId xmlns:a16="http://schemas.microsoft.com/office/drawing/2014/main" id="{6BDD3BC5-71D6-48AA-B79D-739D0F86D9A7}"/>
              </a:ext>
            </a:extLst>
          </p:cNvPr>
          <p:cNvSpPr/>
          <p:nvPr userDrawn="1"/>
        </p:nvSpPr>
        <p:spPr>
          <a:xfrm rot="5400000">
            <a:off x="-89488" y="98196"/>
            <a:ext cx="6857999" cy="6678706"/>
          </a:xfrm>
          <a:prstGeom prst="rtTriangl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>
              <a:solidFill>
                <a:schemeClr val="tx1"/>
              </a:solidFill>
            </a:endParaRPr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BCB8A895-9D38-42EC-80B7-4AD65370BE82}"/>
              </a:ext>
            </a:extLst>
          </p:cNvPr>
          <p:cNvSpPr/>
          <p:nvPr userDrawn="1"/>
        </p:nvSpPr>
        <p:spPr bwMode="ltGray">
          <a:xfrm>
            <a:off x="-14962" y="6177394"/>
            <a:ext cx="12233904" cy="696608"/>
          </a:xfrm>
          <a:custGeom>
            <a:avLst/>
            <a:gdLst>
              <a:gd name="connsiteX0" fmla="*/ 31744 w 12009360"/>
              <a:gd name="connsiteY0" fmla="*/ 26364 h 683822"/>
              <a:gd name="connsiteX1" fmla="*/ 11986481 w 12009360"/>
              <a:gd name="connsiteY1" fmla="*/ 26364 h 683822"/>
              <a:gd name="connsiteX2" fmla="*/ 11986481 w 12009360"/>
              <a:gd name="connsiteY2" fmla="*/ 673993 h 683822"/>
              <a:gd name="connsiteX3" fmla="*/ 31745 w 12009360"/>
              <a:gd name="connsiteY3" fmla="*/ 673993 h 6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9360" h="683822">
                <a:moveTo>
                  <a:pt x="31744" y="26364"/>
                </a:moveTo>
                <a:lnTo>
                  <a:pt x="11986481" y="26364"/>
                </a:lnTo>
                <a:lnTo>
                  <a:pt x="11986481" y="673993"/>
                </a:lnTo>
                <a:lnTo>
                  <a:pt x="31745" y="673993"/>
                </a:lnTo>
                <a:close/>
              </a:path>
            </a:pathLst>
          </a:custGeom>
          <a:solidFill>
            <a:srgbClr val="347C66"/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921BAAA8-6C26-487F-8016-031414005F17}"/>
              </a:ext>
            </a:extLst>
          </p:cNvPr>
          <p:cNvSpPr/>
          <p:nvPr userDrawn="1"/>
        </p:nvSpPr>
        <p:spPr bwMode="ltGray">
          <a:xfrm>
            <a:off x="-31357" y="2737359"/>
            <a:ext cx="9390238" cy="4128677"/>
          </a:xfrm>
          <a:custGeom>
            <a:avLst/>
            <a:gdLst>
              <a:gd name="connsiteX0" fmla="*/ 31744 w 9217887"/>
              <a:gd name="connsiteY0" fmla="*/ 4042569 h 4052898"/>
              <a:gd name="connsiteX1" fmla="*/ 9201835 w 9217887"/>
              <a:gd name="connsiteY1" fmla="*/ 4042569 h 4052898"/>
              <a:gd name="connsiteX2" fmla="*/ 6009113 w 9217887"/>
              <a:gd name="connsiteY2" fmla="*/ 26363 h 4052898"/>
              <a:gd name="connsiteX3" fmla="*/ 31744 w 9217887"/>
              <a:gd name="connsiteY3" fmla="*/ 26363 h 405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7887" h="4052898">
                <a:moveTo>
                  <a:pt x="31744" y="4042569"/>
                </a:moveTo>
                <a:lnTo>
                  <a:pt x="9201835" y="4042569"/>
                </a:lnTo>
                <a:lnTo>
                  <a:pt x="6009113" y="26363"/>
                </a:lnTo>
                <a:lnTo>
                  <a:pt x="31744" y="26363"/>
                </a:lnTo>
                <a:close/>
              </a:path>
            </a:pathLst>
          </a:custGeom>
          <a:solidFill>
            <a:srgbClr val="0F3E7D">
              <a:alpha val="89804"/>
            </a:srgbClr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2" name="Freeform: Shape 14">
            <a:extLst>
              <a:ext uri="{FF2B5EF4-FFF2-40B4-BE49-F238E27FC236}">
                <a16:creationId xmlns:a16="http://schemas.microsoft.com/office/drawing/2014/main" id="{352B7228-03A8-40C8-87E2-0AD6C82D89C6}"/>
              </a:ext>
            </a:extLst>
          </p:cNvPr>
          <p:cNvSpPr/>
          <p:nvPr userDrawn="1"/>
        </p:nvSpPr>
        <p:spPr bwMode="ltGray">
          <a:xfrm>
            <a:off x="-31586" y="2060120"/>
            <a:ext cx="3661988" cy="730589"/>
          </a:xfrm>
          <a:custGeom>
            <a:avLst/>
            <a:gdLst>
              <a:gd name="connsiteX0" fmla="*/ 3565669 w 3594775"/>
              <a:gd name="connsiteY0" fmla="*/ 691172 h 717179"/>
              <a:gd name="connsiteX1" fmla="*/ 31744 w 3594775"/>
              <a:gd name="connsiteY1" fmla="*/ 691172 h 717179"/>
              <a:gd name="connsiteX2" fmla="*/ 31744 w 3594775"/>
              <a:gd name="connsiteY2" fmla="*/ 26363 h 717179"/>
              <a:gd name="connsiteX3" fmla="*/ 3037297 w 3594775"/>
              <a:gd name="connsiteY3" fmla="*/ 26363 h 71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775" h="717179">
                <a:moveTo>
                  <a:pt x="3565669" y="691172"/>
                </a:moveTo>
                <a:lnTo>
                  <a:pt x="31744" y="691172"/>
                </a:lnTo>
                <a:lnTo>
                  <a:pt x="31744" y="26363"/>
                </a:lnTo>
                <a:lnTo>
                  <a:pt x="3037297" y="26363"/>
                </a:lnTo>
                <a:close/>
              </a:path>
            </a:pathLst>
          </a:custGeom>
          <a:solidFill>
            <a:srgbClr val="9C9E9F"/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33CAE2D1-A8FD-4D20-8B32-86C707B6B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12" y="3425190"/>
            <a:ext cx="6076722" cy="7305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7" name="Sottotitolo 2">
            <a:extLst>
              <a:ext uri="{FF2B5EF4-FFF2-40B4-BE49-F238E27FC236}">
                <a16:creationId xmlns:a16="http://schemas.microsoft.com/office/drawing/2014/main" id="{5730B354-0C2B-4DC1-9A7B-A6A9D7671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12" y="4801696"/>
            <a:ext cx="6076722" cy="501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pic>
        <p:nvPicPr>
          <p:cNvPr id="14" name="Picture 230" descr="Image result for angelini logo">
            <a:extLst>
              <a:ext uri="{FF2B5EF4-FFF2-40B4-BE49-F238E27FC236}">
                <a16:creationId xmlns:a16="http://schemas.microsoft.com/office/drawing/2014/main" id="{29A9A6CB-F423-4285-AAFD-DF70B401122D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590351" y="468649"/>
            <a:ext cx="1723642" cy="10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20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F510-CB60-4071-902D-DDE560D10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1984284-8815-44A9-9FC7-59F3A18EB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B4B490-BB19-4EC4-914F-7CB434CE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16969F95-CD1D-463B-9B76-70669DA7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2404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9D6C1636-B31E-44BD-BDC7-82D2F39E9E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2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731814-4C63-47E1-BCEA-79CC2519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7425"/>
            <a:ext cx="3932238" cy="123207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6EC8228-5F88-4792-8A0D-274FA701C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9C40FC-1B36-456B-BA87-87EEBF259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35876"/>
            <a:ext cx="3932238" cy="3533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B7FDAA-3C26-4C84-B1B3-AA2F425F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5E2AECFE-8C06-40D6-B592-CC401109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2404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9D6C1636-B31E-44BD-BDC7-82D2F39E9E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10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D529F3-20A1-4CCB-AD86-9DF2CC35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4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DC69CF-CC55-4223-B0D3-734AF3898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5F2E7D-220D-423E-81B6-D1ED88F3C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4">
            <a:extLst>
              <a:ext uri="{FF2B5EF4-FFF2-40B4-BE49-F238E27FC236}">
                <a16:creationId xmlns:a16="http://schemas.microsoft.com/office/drawing/2014/main" id="{081E41A4-364A-4DB2-9DC7-B4567942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2404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9D6C1636-B31E-44BD-BDC7-82D2F39E9E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7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6995D0-7773-4E90-AC2E-97E9750FD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050" y="1253331"/>
            <a:ext cx="5826967" cy="435133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F81268-94FE-4288-B9C1-29B54F31A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540" y="1253331"/>
            <a:ext cx="5826967" cy="435133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4F82A1-AF45-4244-9F94-DF627312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2E227ED2-BA7D-497D-A16B-8C1F4B2C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2404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9D6C1636-B31E-44BD-BDC7-82D2F39E9EE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14E2E693-BD3E-401F-943E-B35E9784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62" y="55986"/>
            <a:ext cx="10515600" cy="50385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71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0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mm.gettyimages.com/api/1.0/owners/249873912/assets/649818866/thumbnails/master/vn?signature=1552dd339586b5cfa0a4a41c348387ef">
            <a:extLst>
              <a:ext uri="{FF2B5EF4-FFF2-40B4-BE49-F238E27FC236}">
                <a16:creationId xmlns:a16="http://schemas.microsoft.com/office/drawing/2014/main" id="{CFCE0B1F-EBE4-4C26-989F-3D3229BE5243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57" y="0"/>
            <a:ext cx="14986782" cy="68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Ada Polidoro</a:t>
            </a:r>
            <a:endParaRPr lang="en-US" dirty="0"/>
          </a:p>
        </p:txBody>
      </p:sp>
      <p:sp>
        <p:nvSpPr>
          <p:cNvPr id="8" name="Right Triangle 16">
            <a:extLst>
              <a:ext uri="{FF2B5EF4-FFF2-40B4-BE49-F238E27FC236}">
                <a16:creationId xmlns:a16="http://schemas.microsoft.com/office/drawing/2014/main" id="{6BDD3BC5-71D6-48AA-B79D-739D0F86D9A7}"/>
              </a:ext>
            </a:extLst>
          </p:cNvPr>
          <p:cNvSpPr/>
          <p:nvPr userDrawn="1"/>
        </p:nvSpPr>
        <p:spPr>
          <a:xfrm rot="5400000">
            <a:off x="-89488" y="89883"/>
            <a:ext cx="6857999" cy="6678706"/>
          </a:xfrm>
          <a:prstGeom prst="rtTriangl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>
              <a:solidFill>
                <a:schemeClr val="tx1"/>
              </a:solidFill>
            </a:endParaRPr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BCB8A895-9D38-42EC-80B7-4AD65370BE82}"/>
              </a:ext>
            </a:extLst>
          </p:cNvPr>
          <p:cNvSpPr/>
          <p:nvPr userDrawn="1"/>
        </p:nvSpPr>
        <p:spPr bwMode="ltGray">
          <a:xfrm>
            <a:off x="-14962" y="6177394"/>
            <a:ext cx="12233904" cy="696608"/>
          </a:xfrm>
          <a:custGeom>
            <a:avLst/>
            <a:gdLst>
              <a:gd name="connsiteX0" fmla="*/ 31744 w 12009360"/>
              <a:gd name="connsiteY0" fmla="*/ 26364 h 683822"/>
              <a:gd name="connsiteX1" fmla="*/ 11986481 w 12009360"/>
              <a:gd name="connsiteY1" fmla="*/ 26364 h 683822"/>
              <a:gd name="connsiteX2" fmla="*/ 11986481 w 12009360"/>
              <a:gd name="connsiteY2" fmla="*/ 673993 h 683822"/>
              <a:gd name="connsiteX3" fmla="*/ 31745 w 12009360"/>
              <a:gd name="connsiteY3" fmla="*/ 673993 h 6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9360" h="683822">
                <a:moveTo>
                  <a:pt x="31744" y="26364"/>
                </a:moveTo>
                <a:lnTo>
                  <a:pt x="11986481" y="26364"/>
                </a:lnTo>
                <a:lnTo>
                  <a:pt x="11986481" y="673993"/>
                </a:lnTo>
                <a:lnTo>
                  <a:pt x="31745" y="673993"/>
                </a:lnTo>
                <a:close/>
              </a:path>
            </a:pathLst>
          </a:custGeom>
          <a:solidFill>
            <a:srgbClr val="347C66"/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921BAAA8-6C26-487F-8016-031414005F17}"/>
              </a:ext>
            </a:extLst>
          </p:cNvPr>
          <p:cNvSpPr/>
          <p:nvPr userDrawn="1"/>
        </p:nvSpPr>
        <p:spPr bwMode="ltGray">
          <a:xfrm>
            <a:off x="-31357" y="2737359"/>
            <a:ext cx="9390238" cy="4128677"/>
          </a:xfrm>
          <a:custGeom>
            <a:avLst/>
            <a:gdLst>
              <a:gd name="connsiteX0" fmla="*/ 31744 w 9217887"/>
              <a:gd name="connsiteY0" fmla="*/ 4042569 h 4052898"/>
              <a:gd name="connsiteX1" fmla="*/ 9201835 w 9217887"/>
              <a:gd name="connsiteY1" fmla="*/ 4042569 h 4052898"/>
              <a:gd name="connsiteX2" fmla="*/ 6009113 w 9217887"/>
              <a:gd name="connsiteY2" fmla="*/ 26363 h 4052898"/>
              <a:gd name="connsiteX3" fmla="*/ 31744 w 9217887"/>
              <a:gd name="connsiteY3" fmla="*/ 26363 h 405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7887" h="4052898">
                <a:moveTo>
                  <a:pt x="31744" y="4042569"/>
                </a:moveTo>
                <a:lnTo>
                  <a:pt x="9201835" y="4042569"/>
                </a:lnTo>
                <a:lnTo>
                  <a:pt x="6009113" y="26363"/>
                </a:lnTo>
                <a:lnTo>
                  <a:pt x="31744" y="26363"/>
                </a:lnTo>
                <a:close/>
              </a:path>
            </a:pathLst>
          </a:custGeom>
          <a:solidFill>
            <a:srgbClr val="0F3E7D">
              <a:alpha val="89804"/>
            </a:srgbClr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2" name="Freeform: Shape 14">
            <a:extLst>
              <a:ext uri="{FF2B5EF4-FFF2-40B4-BE49-F238E27FC236}">
                <a16:creationId xmlns:a16="http://schemas.microsoft.com/office/drawing/2014/main" id="{352B7228-03A8-40C8-87E2-0AD6C82D89C6}"/>
              </a:ext>
            </a:extLst>
          </p:cNvPr>
          <p:cNvSpPr/>
          <p:nvPr userDrawn="1"/>
        </p:nvSpPr>
        <p:spPr bwMode="ltGray">
          <a:xfrm>
            <a:off x="-31586" y="2060120"/>
            <a:ext cx="3661988" cy="730589"/>
          </a:xfrm>
          <a:custGeom>
            <a:avLst/>
            <a:gdLst>
              <a:gd name="connsiteX0" fmla="*/ 3565669 w 3594775"/>
              <a:gd name="connsiteY0" fmla="*/ 691172 h 717179"/>
              <a:gd name="connsiteX1" fmla="*/ 31744 w 3594775"/>
              <a:gd name="connsiteY1" fmla="*/ 691172 h 717179"/>
              <a:gd name="connsiteX2" fmla="*/ 31744 w 3594775"/>
              <a:gd name="connsiteY2" fmla="*/ 26363 h 717179"/>
              <a:gd name="connsiteX3" fmla="*/ 3037297 w 3594775"/>
              <a:gd name="connsiteY3" fmla="*/ 26363 h 71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775" h="717179">
                <a:moveTo>
                  <a:pt x="3565669" y="691172"/>
                </a:moveTo>
                <a:lnTo>
                  <a:pt x="31744" y="691172"/>
                </a:lnTo>
                <a:lnTo>
                  <a:pt x="31744" y="26363"/>
                </a:lnTo>
                <a:lnTo>
                  <a:pt x="3037297" y="26363"/>
                </a:lnTo>
                <a:close/>
              </a:path>
            </a:pathLst>
          </a:custGeom>
          <a:solidFill>
            <a:srgbClr val="9C9E9F"/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58F52804-A1A7-4A04-AC5D-0FE266E29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12" y="3425190"/>
            <a:ext cx="6076722" cy="7305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81843CB0-19C2-4E48-9290-00D2B5381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12" y="4801696"/>
            <a:ext cx="6076722" cy="501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pic>
        <p:nvPicPr>
          <p:cNvPr id="13" name="Picture 230" descr="Image result for angelini logo">
            <a:extLst>
              <a:ext uri="{FF2B5EF4-FFF2-40B4-BE49-F238E27FC236}">
                <a16:creationId xmlns:a16="http://schemas.microsoft.com/office/drawing/2014/main" id="{CE040919-E334-489E-97D7-4BF3F08B3A92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590351" y="468649"/>
            <a:ext cx="1723642" cy="10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6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https://mm.gettyimages.com/api/1.0/owners/249873912/assets/647595653/thumbnails/master/vn?signature=6a2197c932a78a664ebf71a3686f9439">
            <a:extLst>
              <a:ext uri="{FF2B5EF4-FFF2-40B4-BE49-F238E27FC236}">
                <a16:creationId xmlns:a16="http://schemas.microsoft.com/office/drawing/2014/main" id="{227FFCD7-463F-4150-807F-A40DC0DCB91B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57" y="0"/>
            <a:ext cx="12173086" cy="68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Ada Polidoro</a:t>
            </a:r>
            <a:endParaRPr lang="en-US" dirty="0"/>
          </a:p>
        </p:txBody>
      </p:sp>
      <p:sp>
        <p:nvSpPr>
          <p:cNvPr id="8" name="Right Triangle 16">
            <a:extLst>
              <a:ext uri="{FF2B5EF4-FFF2-40B4-BE49-F238E27FC236}">
                <a16:creationId xmlns:a16="http://schemas.microsoft.com/office/drawing/2014/main" id="{6BDD3BC5-71D6-48AA-B79D-739D0F86D9A7}"/>
              </a:ext>
            </a:extLst>
          </p:cNvPr>
          <p:cNvSpPr/>
          <p:nvPr userDrawn="1"/>
        </p:nvSpPr>
        <p:spPr>
          <a:xfrm rot="5400000">
            <a:off x="-89488" y="89883"/>
            <a:ext cx="6857999" cy="6678706"/>
          </a:xfrm>
          <a:prstGeom prst="rtTriangl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>
              <a:solidFill>
                <a:schemeClr val="tx1"/>
              </a:solidFill>
            </a:endParaRPr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BCB8A895-9D38-42EC-80B7-4AD65370BE82}"/>
              </a:ext>
            </a:extLst>
          </p:cNvPr>
          <p:cNvSpPr/>
          <p:nvPr userDrawn="1"/>
        </p:nvSpPr>
        <p:spPr bwMode="ltGray">
          <a:xfrm>
            <a:off x="-14962" y="6177394"/>
            <a:ext cx="12233904" cy="696608"/>
          </a:xfrm>
          <a:custGeom>
            <a:avLst/>
            <a:gdLst>
              <a:gd name="connsiteX0" fmla="*/ 31744 w 12009360"/>
              <a:gd name="connsiteY0" fmla="*/ 26364 h 683822"/>
              <a:gd name="connsiteX1" fmla="*/ 11986481 w 12009360"/>
              <a:gd name="connsiteY1" fmla="*/ 26364 h 683822"/>
              <a:gd name="connsiteX2" fmla="*/ 11986481 w 12009360"/>
              <a:gd name="connsiteY2" fmla="*/ 673993 h 683822"/>
              <a:gd name="connsiteX3" fmla="*/ 31745 w 12009360"/>
              <a:gd name="connsiteY3" fmla="*/ 673993 h 6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9360" h="683822">
                <a:moveTo>
                  <a:pt x="31744" y="26364"/>
                </a:moveTo>
                <a:lnTo>
                  <a:pt x="11986481" y="26364"/>
                </a:lnTo>
                <a:lnTo>
                  <a:pt x="11986481" y="673993"/>
                </a:lnTo>
                <a:lnTo>
                  <a:pt x="31745" y="673993"/>
                </a:lnTo>
                <a:close/>
              </a:path>
            </a:pathLst>
          </a:custGeom>
          <a:solidFill>
            <a:srgbClr val="347C66"/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921BAAA8-6C26-487F-8016-031414005F17}"/>
              </a:ext>
            </a:extLst>
          </p:cNvPr>
          <p:cNvSpPr/>
          <p:nvPr userDrawn="1"/>
        </p:nvSpPr>
        <p:spPr bwMode="ltGray">
          <a:xfrm>
            <a:off x="-31357" y="2737359"/>
            <a:ext cx="9390238" cy="4128677"/>
          </a:xfrm>
          <a:custGeom>
            <a:avLst/>
            <a:gdLst>
              <a:gd name="connsiteX0" fmla="*/ 31744 w 9217887"/>
              <a:gd name="connsiteY0" fmla="*/ 4042569 h 4052898"/>
              <a:gd name="connsiteX1" fmla="*/ 9201835 w 9217887"/>
              <a:gd name="connsiteY1" fmla="*/ 4042569 h 4052898"/>
              <a:gd name="connsiteX2" fmla="*/ 6009113 w 9217887"/>
              <a:gd name="connsiteY2" fmla="*/ 26363 h 4052898"/>
              <a:gd name="connsiteX3" fmla="*/ 31744 w 9217887"/>
              <a:gd name="connsiteY3" fmla="*/ 26363 h 405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7887" h="4052898">
                <a:moveTo>
                  <a:pt x="31744" y="4042569"/>
                </a:moveTo>
                <a:lnTo>
                  <a:pt x="9201835" y="4042569"/>
                </a:lnTo>
                <a:lnTo>
                  <a:pt x="6009113" y="26363"/>
                </a:lnTo>
                <a:lnTo>
                  <a:pt x="31744" y="26363"/>
                </a:lnTo>
                <a:close/>
              </a:path>
            </a:pathLst>
          </a:custGeom>
          <a:solidFill>
            <a:srgbClr val="0F3E7D">
              <a:alpha val="89804"/>
            </a:srgbClr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2" name="Freeform: Shape 14">
            <a:extLst>
              <a:ext uri="{FF2B5EF4-FFF2-40B4-BE49-F238E27FC236}">
                <a16:creationId xmlns:a16="http://schemas.microsoft.com/office/drawing/2014/main" id="{352B7228-03A8-40C8-87E2-0AD6C82D89C6}"/>
              </a:ext>
            </a:extLst>
          </p:cNvPr>
          <p:cNvSpPr/>
          <p:nvPr userDrawn="1"/>
        </p:nvSpPr>
        <p:spPr bwMode="ltGray">
          <a:xfrm>
            <a:off x="-31586" y="2060120"/>
            <a:ext cx="3661988" cy="730589"/>
          </a:xfrm>
          <a:custGeom>
            <a:avLst/>
            <a:gdLst>
              <a:gd name="connsiteX0" fmla="*/ 3565669 w 3594775"/>
              <a:gd name="connsiteY0" fmla="*/ 691172 h 717179"/>
              <a:gd name="connsiteX1" fmla="*/ 31744 w 3594775"/>
              <a:gd name="connsiteY1" fmla="*/ 691172 h 717179"/>
              <a:gd name="connsiteX2" fmla="*/ 31744 w 3594775"/>
              <a:gd name="connsiteY2" fmla="*/ 26363 h 717179"/>
              <a:gd name="connsiteX3" fmla="*/ 3037297 w 3594775"/>
              <a:gd name="connsiteY3" fmla="*/ 26363 h 71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775" h="717179">
                <a:moveTo>
                  <a:pt x="3565669" y="691172"/>
                </a:moveTo>
                <a:lnTo>
                  <a:pt x="31744" y="691172"/>
                </a:lnTo>
                <a:lnTo>
                  <a:pt x="31744" y="26363"/>
                </a:lnTo>
                <a:lnTo>
                  <a:pt x="3037297" y="26363"/>
                </a:lnTo>
                <a:close/>
              </a:path>
            </a:pathLst>
          </a:custGeom>
          <a:solidFill>
            <a:srgbClr val="9C9E9F"/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58F52804-A1A7-4A04-AC5D-0FE266E29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12" y="3425190"/>
            <a:ext cx="6076722" cy="7305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81843CB0-19C2-4E48-9290-00D2B5381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12" y="4801696"/>
            <a:ext cx="6076722" cy="501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pic>
        <p:nvPicPr>
          <p:cNvPr id="16" name="Picture 230" descr="Image result for angelini logo">
            <a:extLst>
              <a:ext uri="{FF2B5EF4-FFF2-40B4-BE49-F238E27FC236}">
                <a16:creationId xmlns:a16="http://schemas.microsoft.com/office/drawing/2014/main" id="{66C92A86-857B-495B-A043-B25F8288B322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590351" y="468649"/>
            <a:ext cx="1723642" cy="10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6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mm.gettyimages.com/api/1.0/owners/249873912/assets/630799424/thumbnails/master/vn?signature=a7544bce680690c8af0702bf08862c13">
            <a:extLst>
              <a:ext uri="{FF2B5EF4-FFF2-40B4-BE49-F238E27FC236}">
                <a16:creationId xmlns:a16="http://schemas.microsoft.com/office/drawing/2014/main" id="{1C2808F6-F9DA-4DD0-977F-EEB935EE4B1D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8757" y="0"/>
            <a:ext cx="12173086" cy="68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Ada Polidoro</a:t>
            </a:r>
            <a:endParaRPr lang="en-US" dirty="0"/>
          </a:p>
        </p:txBody>
      </p:sp>
      <p:sp>
        <p:nvSpPr>
          <p:cNvPr id="8" name="Right Triangle 16">
            <a:extLst>
              <a:ext uri="{FF2B5EF4-FFF2-40B4-BE49-F238E27FC236}">
                <a16:creationId xmlns:a16="http://schemas.microsoft.com/office/drawing/2014/main" id="{6BDD3BC5-71D6-48AA-B79D-739D0F86D9A7}"/>
              </a:ext>
            </a:extLst>
          </p:cNvPr>
          <p:cNvSpPr/>
          <p:nvPr userDrawn="1"/>
        </p:nvSpPr>
        <p:spPr>
          <a:xfrm rot="5400000">
            <a:off x="-89488" y="89883"/>
            <a:ext cx="6857999" cy="6678706"/>
          </a:xfrm>
          <a:prstGeom prst="rtTriangl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>
              <a:solidFill>
                <a:schemeClr val="tx1"/>
              </a:solidFill>
            </a:endParaRPr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BCB8A895-9D38-42EC-80B7-4AD65370BE82}"/>
              </a:ext>
            </a:extLst>
          </p:cNvPr>
          <p:cNvSpPr/>
          <p:nvPr userDrawn="1"/>
        </p:nvSpPr>
        <p:spPr bwMode="ltGray">
          <a:xfrm>
            <a:off x="-14962" y="6177394"/>
            <a:ext cx="12233904" cy="696608"/>
          </a:xfrm>
          <a:custGeom>
            <a:avLst/>
            <a:gdLst>
              <a:gd name="connsiteX0" fmla="*/ 31744 w 12009360"/>
              <a:gd name="connsiteY0" fmla="*/ 26364 h 683822"/>
              <a:gd name="connsiteX1" fmla="*/ 11986481 w 12009360"/>
              <a:gd name="connsiteY1" fmla="*/ 26364 h 683822"/>
              <a:gd name="connsiteX2" fmla="*/ 11986481 w 12009360"/>
              <a:gd name="connsiteY2" fmla="*/ 673993 h 683822"/>
              <a:gd name="connsiteX3" fmla="*/ 31745 w 12009360"/>
              <a:gd name="connsiteY3" fmla="*/ 673993 h 6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9360" h="683822">
                <a:moveTo>
                  <a:pt x="31744" y="26364"/>
                </a:moveTo>
                <a:lnTo>
                  <a:pt x="11986481" y="26364"/>
                </a:lnTo>
                <a:lnTo>
                  <a:pt x="11986481" y="673993"/>
                </a:lnTo>
                <a:lnTo>
                  <a:pt x="31745" y="673993"/>
                </a:lnTo>
                <a:close/>
              </a:path>
            </a:pathLst>
          </a:custGeom>
          <a:solidFill>
            <a:srgbClr val="347C66"/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921BAAA8-6C26-487F-8016-031414005F17}"/>
              </a:ext>
            </a:extLst>
          </p:cNvPr>
          <p:cNvSpPr/>
          <p:nvPr userDrawn="1"/>
        </p:nvSpPr>
        <p:spPr bwMode="ltGray">
          <a:xfrm>
            <a:off x="-31357" y="2737359"/>
            <a:ext cx="9390238" cy="4128677"/>
          </a:xfrm>
          <a:custGeom>
            <a:avLst/>
            <a:gdLst>
              <a:gd name="connsiteX0" fmla="*/ 31744 w 9217887"/>
              <a:gd name="connsiteY0" fmla="*/ 4042569 h 4052898"/>
              <a:gd name="connsiteX1" fmla="*/ 9201835 w 9217887"/>
              <a:gd name="connsiteY1" fmla="*/ 4042569 h 4052898"/>
              <a:gd name="connsiteX2" fmla="*/ 6009113 w 9217887"/>
              <a:gd name="connsiteY2" fmla="*/ 26363 h 4052898"/>
              <a:gd name="connsiteX3" fmla="*/ 31744 w 9217887"/>
              <a:gd name="connsiteY3" fmla="*/ 26363 h 405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7887" h="4052898">
                <a:moveTo>
                  <a:pt x="31744" y="4042569"/>
                </a:moveTo>
                <a:lnTo>
                  <a:pt x="9201835" y="4042569"/>
                </a:lnTo>
                <a:lnTo>
                  <a:pt x="6009113" y="26363"/>
                </a:lnTo>
                <a:lnTo>
                  <a:pt x="31744" y="26363"/>
                </a:lnTo>
                <a:close/>
              </a:path>
            </a:pathLst>
          </a:custGeom>
          <a:solidFill>
            <a:srgbClr val="0F3E7D">
              <a:alpha val="89804"/>
            </a:srgbClr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2" name="Freeform: Shape 14">
            <a:extLst>
              <a:ext uri="{FF2B5EF4-FFF2-40B4-BE49-F238E27FC236}">
                <a16:creationId xmlns:a16="http://schemas.microsoft.com/office/drawing/2014/main" id="{352B7228-03A8-40C8-87E2-0AD6C82D89C6}"/>
              </a:ext>
            </a:extLst>
          </p:cNvPr>
          <p:cNvSpPr/>
          <p:nvPr userDrawn="1"/>
        </p:nvSpPr>
        <p:spPr bwMode="ltGray">
          <a:xfrm>
            <a:off x="-31586" y="2060120"/>
            <a:ext cx="3661988" cy="730589"/>
          </a:xfrm>
          <a:custGeom>
            <a:avLst/>
            <a:gdLst>
              <a:gd name="connsiteX0" fmla="*/ 3565669 w 3594775"/>
              <a:gd name="connsiteY0" fmla="*/ 691172 h 717179"/>
              <a:gd name="connsiteX1" fmla="*/ 31744 w 3594775"/>
              <a:gd name="connsiteY1" fmla="*/ 691172 h 717179"/>
              <a:gd name="connsiteX2" fmla="*/ 31744 w 3594775"/>
              <a:gd name="connsiteY2" fmla="*/ 26363 h 717179"/>
              <a:gd name="connsiteX3" fmla="*/ 3037297 w 3594775"/>
              <a:gd name="connsiteY3" fmla="*/ 26363 h 71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775" h="717179">
                <a:moveTo>
                  <a:pt x="3565669" y="691172"/>
                </a:moveTo>
                <a:lnTo>
                  <a:pt x="31744" y="691172"/>
                </a:lnTo>
                <a:lnTo>
                  <a:pt x="31744" y="26363"/>
                </a:lnTo>
                <a:lnTo>
                  <a:pt x="3037297" y="26363"/>
                </a:lnTo>
                <a:close/>
              </a:path>
            </a:pathLst>
          </a:custGeom>
          <a:solidFill>
            <a:srgbClr val="9C9E9F"/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58F52804-A1A7-4A04-AC5D-0FE266E29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12" y="3425190"/>
            <a:ext cx="6076722" cy="7305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81843CB0-19C2-4E48-9290-00D2B5381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12" y="4801696"/>
            <a:ext cx="6076722" cy="501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pic>
        <p:nvPicPr>
          <p:cNvPr id="16" name="Picture 230" descr="Image result for angelini logo">
            <a:extLst>
              <a:ext uri="{FF2B5EF4-FFF2-40B4-BE49-F238E27FC236}">
                <a16:creationId xmlns:a16="http://schemas.microsoft.com/office/drawing/2014/main" id="{EDAE4F6A-FCFA-4746-B737-E6EB2A07CD0C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590351" y="468649"/>
            <a:ext cx="1723642" cy="10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5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mm.gettyimages.com/api/1.0/owners/249873912/assets/290474839/thumbnails/master/vn?signature=3370774045077dabc03e7d8b2329736c">
            <a:extLst>
              <a:ext uri="{FF2B5EF4-FFF2-40B4-BE49-F238E27FC236}">
                <a16:creationId xmlns:a16="http://schemas.microsoft.com/office/drawing/2014/main" id="{E9AE63E2-CC5F-4DF6-B18A-0A43E04A376A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57" y="0"/>
            <a:ext cx="12173243" cy="68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Ada Polidoro</a:t>
            </a:r>
            <a:endParaRPr lang="en-US" dirty="0"/>
          </a:p>
        </p:txBody>
      </p:sp>
      <p:sp>
        <p:nvSpPr>
          <p:cNvPr id="8" name="Right Triangle 16">
            <a:extLst>
              <a:ext uri="{FF2B5EF4-FFF2-40B4-BE49-F238E27FC236}">
                <a16:creationId xmlns:a16="http://schemas.microsoft.com/office/drawing/2014/main" id="{6BDD3BC5-71D6-48AA-B79D-739D0F86D9A7}"/>
              </a:ext>
            </a:extLst>
          </p:cNvPr>
          <p:cNvSpPr/>
          <p:nvPr userDrawn="1"/>
        </p:nvSpPr>
        <p:spPr>
          <a:xfrm rot="5400000">
            <a:off x="-89488" y="89883"/>
            <a:ext cx="6857999" cy="6678706"/>
          </a:xfrm>
          <a:prstGeom prst="rtTriangl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>
              <a:solidFill>
                <a:schemeClr val="tx1"/>
              </a:solidFill>
            </a:endParaRPr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BCB8A895-9D38-42EC-80B7-4AD65370BE82}"/>
              </a:ext>
            </a:extLst>
          </p:cNvPr>
          <p:cNvSpPr/>
          <p:nvPr userDrawn="1"/>
        </p:nvSpPr>
        <p:spPr bwMode="ltGray">
          <a:xfrm>
            <a:off x="-14962" y="6177394"/>
            <a:ext cx="12233904" cy="696608"/>
          </a:xfrm>
          <a:custGeom>
            <a:avLst/>
            <a:gdLst>
              <a:gd name="connsiteX0" fmla="*/ 31744 w 12009360"/>
              <a:gd name="connsiteY0" fmla="*/ 26364 h 683822"/>
              <a:gd name="connsiteX1" fmla="*/ 11986481 w 12009360"/>
              <a:gd name="connsiteY1" fmla="*/ 26364 h 683822"/>
              <a:gd name="connsiteX2" fmla="*/ 11986481 w 12009360"/>
              <a:gd name="connsiteY2" fmla="*/ 673993 h 683822"/>
              <a:gd name="connsiteX3" fmla="*/ 31745 w 12009360"/>
              <a:gd name="connsiteY3" fmla="*/ 673993 h 6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9360" h="683822">
                <a:moveTo>
                  <a:pt x="31744" y="26364"/>
                </a:moveTo>
                <a:lnTo>
                  <a:pt x="11986481" y="26364"/>
                </a:lnTo>
                <a:lnTo>
                  <a:pt x="11986481" y="673993"/>
                </a:lnTo>
                <a:lnTo>
                  <a:pt x="31745" y="673993"/>
                </a:lnTo>
                <a:close/>
              </a:path>
            </a:pathLst>
          </a:custGeom>
          <a:solidFill>
            <a:srgbClr val="347C66"/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921BAAA8-6C26-487F-8016-031414005F17}"/>
              </a:ext>
            </a:extLst>
          </p:cNvPr>
          <p:cNvSpPr/>
          <p:nvPr userDrawn="1"/>
        </p:nvSpPr>
        <p:spPr bwMode="ltGray">
          <a:xfrm>
            <a:off x="-31357" y="2737359"/>
            <a:ext cx="9390238" cy="4128677"/>
          </a:xfrm>
          <a:custGeom>
            <a:avLst/>
            <a:gdLst>
              <a:gd name="connsiteX0" fmla="*/ 31744 w 9217887"/>
              <a:gd name="connsiteY0" fmla="*/ 4042569 h 4052898"/>
              <a:gd name="connsiteX1" fmla="*/ 9201835 w 9217887"/>
              <a:gd name="connsiteY1" fmla="*/ 4042569 h 4052898"/>
              <a:gd name="connsiteX2" fmla="*/ 6009113 w 9217887"/>
              <a:gd name="connsiteY2" fmla="*/ 26363 h 4052898"/>
              <a:gd name="connsiteX3" fmla="*/ 31744 w 9217887"/>
              <a:gd name="connsiteY3" fmla="*/ 26363 h 405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7887" h="4052898">
                <a:moveTo>
                  <a:pt x="31744" y="4042569"/>
                </a:moveTo>
                <a:lnTo>
                  <a:pt x="9201835" y="4042569"/>
                </a:lnTo>
                <a:lnTo>
                  <a:pt x="6009113" y="26363"/>
                </a:lnTo>
                <a:lnTo>
                  <a:pt x="31744" y="26363"/>
                </a:lnTo>
                <a:close/>
              </a:path>
            </a:pathLst>
          </a:custGeom>
          <a:solidFill>
            <a:srgbClr val="0F3E7D">
              <a:alpha val="89804"/>
            </a:srgbClr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2" name="Freeform: Shape 14">
            <a:extLst>
              <a:ext uri="{FF2B5EF4-FFF2-40B4-BE49-F238E27FC236}">
                <a16:creationId xmlns:a16="http://schemas.microsoft.com/office/drawing/2014/main" id="{352B7228-03A8-40C8-87E2-0AD6C82D89C6}"/>
              </a:ext>
            </a:extLst>
          </p:cNvPr>
          <p:cNvSpPr/>
          <p:nvPr userDrawn="1"/>
        </p:nvSpPr>
        <p:spPr bwMode="ltGray">
          <a:xfrm>
            <a:off x="-31586" y="2060120"/>
            <a:ext cx="3661988" cy="730589"/>
          </a:xfrm>
          <a:custGeom>
            <a:avLst/>
            <a:gdLst>
              <a:gd name="connsiteX0" fmla="*/ 3565669 w 3594775"/>
              <a:gd name="connsiteY0" fmla="*/ 691172 h 717179"/>
              <a:gd name="connsiteX1" fmla="*/ 31744 w 3594775"/>
              <a:gd name="connsiteY1" fmla="*/ 691172 h 717179"/>
              <a:gd name="connsiteX2" fmla="*/ 31744 w 3594775"/>
              <a:gd name="connsiteY2" fmla="*/ 26363 h 717179"/>
              <a:gd name="connsiteX3" fmla="*/ 3037297 w 3594775"/>
              <a:gd name="connsiteY3" fmla="*/ 26363 h 71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775" h="717179">
                <a:moveTo>
                  <a:pt x="3565669" y="691172"/>
                </a:moveTo>
                <a:lnTo>
                  <a:pt x="31744" y="691172"/>
                </a:lnTo>
                <a:lnTo>
                  <a:pt x="31744" y="26363"/>
                </a:lnTo>
                <a:lnTo>
                  <a:pt x="3037297" y="26363"/>
                </a:lnTo>
                <a:close/>
              </a:path>
            </a:pathLst>
          </a:custGeom>
          <a:solidFill>
            <a:srgbClr val="9C9E9F"/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58F52804-A1A7-4A04-AC5D-0FE266E29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12" y="3425190"/>
            <a:ext cx="6076722" cy="7305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81843CB0-19C2-4E48-9290-00D2B5381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12" y="4801696"/>
            <a:ext cx="6076722" cy="501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pic>
        <p:nvPicPr>
          <p:cNvPr id="13" name="Picture 230" descr="Image result for angelini logo">
            <a:extLst>
              <a:ext uri="{FF2B5EF4-FFF2-40B4-BE49-F238E27FC236}">
                <a16:creationId xmlns:a16="http://schemas.microsoft.com/office/drawing/2014/main" id="{FACE11B1-9C75-411A-B347-9D741004F8E2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590351" y="468649"/>
            <a:ext cx="1723642" cy="10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99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mm.gettyimages.com/api/1.0/owners/249873912/assets/649561556/thumbnails/master/vn?signature=2fa00d24d4fac3ee52d529ae50b15c3b">
            <a:extLst>
              <a:ext uri="{FF2B5EF4-FFF2-40B4-BE49-F238E27FC236}">
                <a16:creationId xmlns:a16="http://schemas.microsoft.com/office/drawing/2014/main" id="{705EF5BF-5941-40CB-8393-386314AE088B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23"/>
          <a:stretch/>
        </p:blipFill>
        <p:spPr bwMode="auto">
          <a:xfrm>
            <a:off x="18757" y="0"/>
            <a:ext cx="12173086" cy="68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Ada Polidoro</a:t>
            </a:r>
            <a:endParaRPr lang="en-US" dirty="0"/>
          </a:p>
        </p:txBody>
      </p:sp>
      <p:sp>
        <p:nvSpPr>
          <p:cNvPr id="8" name="Right Triangle 16">
            <a:extLst>
              <a:ext uri="{FF2B5EF4-FFF2-40B4-BE49-F238E27FC236}">
                <a16:creationId xmlns:a16="http://schemas.microsoft.com/office/drawing/2014/main" id="{6BDD3BC5-71D6-48AA-B79D-739D0F86D9A7}"/>
              </a:ext>
            </a:extLst>
          </p:cNvPr>
          <p:cNvSpPr/>
          <p:nvPr userDrawn="1"/>
        </p:nvSpPr>
        <p:spPr>
          <a:xfrm rot="5400000">
            <a:off x="-89488" y="89883"/>
            <a:ext cx="6857999" cy="6678706"/>
          </a:xfrm>
          <a:prstGeom prst="rtTriangl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>
              <a:solidFill>
                <a:schemeClr val="tx1"/>
              </a:solidFill>
            </a:endParaRPr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BCB8A895-9D38-42EC-80B7-4AD65370BE82}"/>
              </a:ext>
            </a:extLst>
          </p:cNvPr>
          <p:cNvSpPr/>
          <p:nvPr userDrawn="1"/>
        </p:nvSpPr>
        <p:spPr bwMode="ltGray">
          <a:xfrm>
            <a:off x="-14962" y="6177394"/>
            <a:ext cx="12233904" cy="696608"/>
          </a:xfrm>
          <a:custGeom>
            <a:avLst/>
            <a:gdLst>
              <a:gd name="connsiteX0" fmla="*/ 31744 w 12009360"/>
              <a:gd name="connsiteY0" fmla="*/ 26364 h 683822"/>
              <a:gd name="connsiteX1" fmla="*/ 11986481 w 12009360"/>
              <a:gd name="connsiteY1" fmla="*/ 26364 h 683822"/>
              <a:gd name="connsiteX2" fmla="*/ 11986481 w 12009360"/>
              <a:gd name="connsiteY2" fmla="*/ 673993 h 683822"/>
              <a:gd name="connsiteX3" fmla="*/ 31745 w 12009360"/>
              <a:gd name="connsiteY3" fmla="*/ 673993 h 6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9360" h="683822">
                <a:moveTo>
                  <a:pt x="31744" y="26364"/>
                </a:moveTo>
                <a:lnTo>
                  <a:pt x="11986481" y="26364"/>
                </a:lnTo>
                <a:lnTo>
                  <a:pt x="11986481" y="673993"/>
                </a:lnTo>
                <a:lnTo>
                  <a:pt x="31745" y="673993"/>
                </a:lnTo>
                <a:close/>
              </a:path>
            </a:pathLst>
          </a:custGeom>
          <a:solidFill>
            <a:srgbClr val="347C66"/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921BAAA8-6C26-487F-8016-031414005F17}"/>
              </a:ext>
            </a:extLst>
          </p:cNvPr>
          <p:cNvSpPr/>
          <p:nvPr userDrawn="1"/>
        </p:nvSpPr>
        <p:spPr bwMode="ltGray">
          <a:xfrm>
            <a:off x="-31357" y="2737359"/>
            <a:ext cx="9390238" cy="4128677"/>
          </a:xfrm>
          <a:custGeom>
            <a:avLst/>
            <a:gdLst>
              <a:gd name="connsiteX0" fmla="*/ 31744 w 9217887"/>
              <a:gd name="connsiteY0" fmla="*/ 4042569 h 4052898"/>
              <a:gd name="connsiteX1" fmla="*/ 9201835 w 9217887"/>
              <a:gd name="connsiteY1" fmla="*/ 4042569 h 4052898"/>
              <a:gd name="connsiteX2" fmla="*/ 6009113 w 9217887"/>
              <a:gd name="connsiteY2" fmla="*/ 26363 h 4052898"/>
              <a:gd name="connsiteX3" fmla="*/ 31744 w 9217887"/>
              <a:gd name="connsiteY3" fmla="*/ 26363 h 405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7887" h="4052898">
                <a:moveTo>
                  <a:pt x="31744" y="4042569"/>
                </a:moveTo>
                <a:lnTo>
                  <a:pt x="9201835" y="4042569"/>
                </a:lnTo>
                <a:lnTo>
                  <a:pt x="6009113" y="26363"/>
                </a:lnTo>
                <a:lnTo>
                  <a:pt x="31744" y="26363"/>
                </a:lnTo>
                <a:close/>
              </a:path>
            </a:pathLst>
          </a:custGeom>
          <a:solidFill>
            <a:srgbClr val="0F3E7D">
              <a:alpha val="89804"/>
            </a:srgbClr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2" name="Freeform: Shape 14">
            <a:extLst>
              <a:ext uri="{FF2B5EF4-FFF2-40B4-BE49-F238E27FC236}">
                <a16:creationId xmlns:a16="http://schemas.microsoft.com/office/drawing/2014/main" id="{352B7228-03A8-40C8-87E2-0AD6C82D89C6}"/>
              </a:ext>
            </a:extLst>
          </p:cNvPr>
          <p:cNvSpPr/>
          <p:nvPr userDrawn="1"/>
        </p:nvSpPr>
        <p:spPr bwMode="ltGray">
          <a:xfrm>
            <a:off x="-31586" y="2060120"/>
            <a:ext cx="3661988" cy="730589"/>
          </a:xfrm>
          <a:custGeom>
            <a:avLst/>
            <a:gdLst>
              <a:gd name="connsiteX0" fmla="*/ 3565669 w 3594775"/>
              <a:gd name="connsiteY0" fmla="*/ 691172 h 717179"/>
              <a:gd name="connsiteX1" fmla="*/ 31744 w 3594775"/>
              <a:gd name="connsiteY1" fmla="*/ 691172 h 717179"/>
              <a:gd name="connsiteX2" fmla="*/ 31744 w 3594775"/>
              <a:gd name="connsiteY2" fmla="*/ 26363 h 717179"/>
              <a:gd name="connsiteX3" fmla="*/ 3037297 w 3594775"/>
              <a:gd name="connsiteY3" fmla="*/ 26363 h 71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775" h="717179">
                <a:moveTo>
                  <a:pt x="3565669" y="691172"/>
                </a:moveTo>
                <a:lnTo>
                  <a:pt x="31744" y="691172"/>
                </a:lnTo>
                <a:lnTo>
                  <a:pt x="31744" y="26363"/>
                </a:lnTo>
                <a:lnTo>
                  <a:pt x="3037297" y="26363"/>
                </a:lnTo>
                <a:close/>
              </a:path>
            </a:pathLst>
          </a:custGeom>
          <a:solidFill>
            <a:srgbClr val="9C9E9F"/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58F52804-A1A7-4A04-AC5D-0FE266E29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12" y="3425190"/>
            <a:ext cx="6076722" cy="7305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81843CB0-19C2-4E48-9290-00D2B5381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12" y="4801696"/>
            <a:ext cx="6076722" cy="501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pic>
        <p:nvPicPr>
          <p:cNvPr id="13" name="Picture 230" descr="Image result for angelini logo">
            <a:extLst>
              <a:ext uri="{FF2B5EF4-FFF2-40B4-BE49-F238E27FC236}">
                <a16:creationId xmlns:a16="http://schemas.microsoft.com/office/drawing/2014/main" id="{6B23AB60-CEE4-4146-A6AA-8CC1844EC962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590351" y="468649"/>
            <a:ext cx="1723642" cy="10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s://mm.gettyimages.com/api/1.0/owners/249873912/assets/651553833/thumbnails/master/vn?signature=4a79043d138581eab7866d1d111d7d7c">
            <a:extLst>
              <a:ext uri="{FF2B5EF4-FFF2-40B4-BE49-F238E27FC236}">
                <a16:creationId xmlns:a16="http://schemas.microsoft.com/office/drawing/2014/main" id="{7EE80453-2FC6-4475-A1DC-392E4A5FF17F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57" y="0"/>
            <a:ext cx="12173086" cy="68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Ada Polidoro</a:t>
            </a:r>
            <a:endParaRPr lang="en-US" dirty="0"/>
          </a:p>
        </p:txBody>
      </p:sp>
      <p:sp>
        <p:nvSpPr>
          <p:cNvPr id="8" name="Right Triangle 16">
            <a:extLst>
              <a:ext uri="{FF2B5EF4-FFF2-40B4-BE49-F238E27FC236}">
                <a16:creationId xmlns:a16="http://schemas.microsoft.com/office/drawing/2014/main" id="{6BDD3BC5-71D6-48AA-B79D-739D0F86D9A7}"/>
              </a:ext>
            </a:extLst>
          </p:cNvPr>
          <p:cNvSpPr/>
          <p:nvPr userDrawn="1"/>
        </p:nvSpPr>
        <p:spPr>
          <a:xfrm rot="5400000">
            <a:off x="-89488" y="89883"/>
            <a:ext cx="6857999" cy="6678706"/>
          </a:xfrm>
          <a:prstGeom prst="rtTriangl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>
              <a:solidFill>
                <a:schemeClr val="tx1"/>
              </a:solidFill>
            </a:endParaRPr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BCB8A895-9D38-42EC-80B7-4AD65370BE82}"/>
              </a:ext>
            </a:extLst>
          </p:cNvPr>
          <p:cNvSpPr/>
          <p:nvPr userDrawn="1"/>
        </p:nvSpPr>
        <p:spPr bwMode="ltGray">
          <a:xfrm>
            <a:off x="-14962" y="6177394"/>
            <a:ext cx="12233904" cy="696608"/>
          </a:xfrm>
          <a:custGeom>
            <a:avLst/>
            <a:gdLst>
              <a:gd name="connsiteX0" fmla="*/ 31744 w 12009360"/>
              <a:gd name="connsiteY0" fmla="*/ 26364 h 683822"/>
              <a:gd name="connsiteX1" fmla="*/ 11986481 w 12009360"/>
              <a:gd name="connsiteY1" fmla="*/ 26364 h 683822"/>
              <a:gd name="connsiteX2" fmla="*/ 11986481 w 12009360"/>
              <a:gd name="connsiteY2" fmla="*/ 673993 h 683822"/>
              <a:gd name="connsiteX3" fmla="*/ 31745 w 12009360"/>
              <a:gd name="connsiteY3" fmla="*/ 673993 h 6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9360" h="683822">
                <a:moveTo>
                  <a:pt x="31744" y="26364"/>
                </a:moveTo>
                <a:lnTo>
                  <a:pt x="11986481" y="26364"/>
                </a:lnTo>
                <a:lnTo>
                  <a:pt x="11986481" y="673993"/>
                </a:lnTo>
                <a:lnTo>
                  <a:pt x="31745" y="673993"/>
                </a:lnTo>
                <a:close/>
              </a:path>
            </a:pathLst>
          </a:custGeom>
          <a:solidFill>
            <a:srgbClr val="347C66"/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921BAAA8-6C26-487F-8016-031414005F17}"/>
              </a:ext>
            </a:extLst>
          </p:cNvPr>
          <p:cNvSpPr/>
          <p:nvPr userDrawn="1"/>
        </p:nvSpPr>
        <p:spPr bwMode="ltGray">
          <a:xfrm>
            <a:off x="-31357" y="2737359"/>
            <a:ext cx="9390238" cy="4128677"/>
          </a:xfrm>
          <a:custGeom>
            <a:avLst/>
            <a:gdLst>
              <a:gd name="connsiteX0" fmla="*/ 31744 w 9217887"/>
              <a:gd name="connsiteY0" fmla="*/ 4042569 h 4052898"/>
              <a:gd name="connsiteX1" fmla="*/ 9201835 w 9217887"/>
              <a:gd name="connsiteY1" fmla="*/ 4042569 h 4052898"/>
              <a:gd name="connsiteX2" fmla="*/ 6009113 w 9217887"/>
              <a:gd name="connsiteY2" fmla="*/ 26363 h 4052898"/>
              <a:gd name="connsiteX3" fmla="*/ 31744 w 9217887"/>
              <a:gd name="connsiteY3" fmla="*/ 26363 h 405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7887" h="4052898">
                <a:moveTo>
                  <a:pt x="31744" y="4042569"/>
                </a:moveTo>
                <a:lnTo>
                  <a:pt x="9201835" y="4042569"/>
                </a:lnTo>
                <a:lnTo>
                  <a:pt x="6009113" y="26363"/>
                </a:lnTo>
                <a:lnTo>
                  <a:pt x="31744" y="26363"/>
                </a:lnTo>
                <a:close/>
              </a:path>
            </a:pathLst>
          </a:custGeom>
          <a:solidFill>
            <a:srgbClr val="0F3E7D">
              <a:alpha val="89804"/>
            </a:srgbClr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2" name="Freeform: Shape 14">
            <a:extLst>
              <a:ext uri="{FF2B5EF4-FFF2-40B4-BE49-F238E27FC236}">
                <a16:creationId xmlns:a16="http://schemas.microsoft.com/office/drawing/2014/main" id="{352B7228-03A8-40C8-87E2-0AD6C82D89C6}"/>
              </a:ext>
            </a:extLst>
          </p:cNvPr>
          <p:cNvSpPr/>
          <p:nvPr userDrawn="1"/>
        </p:nvSpPr>
        <p:spPr bwMode="ltGray">
          <a:xfrm>
            <a:off x="-31586" y="2060120"/>
            <a:ext cx="3661988" cy="730589"/>
          </a:xfrm>
          <a:custGeom>
            <a:avLst/>
            <a:gdLst>
              <a:gd name="connsiteX0" fmla="*/ 3565669 w 3594775"/>
              <a:gd name="connsiteY0" fmla="*/ 691172 h 717179"/>
              <a:gd name="connsiteX1" fmla="*/ 31744 w 3594775"/>
              <a:gd name="connsiteY1" fmla="*/ 691172 h 717179"/>
              <a:gd name="connsiteX2" fmla="*/ 31744 w 3594775"/>
              <a:gd name="connsiteY2" fmla="*/ 26363 h 717179"/>
              <a:gd name="connsiteX3" fmla="*/ 3037297 w 3594775"/>
              <a:gd name="connsiteY3" fmla="*/ 26363 h 71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775" h="717179">
                <a:moveTo>
                  <a:pt x="3565669" y="691172"/>
                </a:moveTo>
                <a:lnTo>
                  <a:pt x="31744" y="691172"/>
                </a:lnTo>
                <a:lnTo>
                  <a:pt x="31744" y="26363"/>
                </a:lnTo>
                <a:lnTo>
                  <a:pt x="3037297" y="26363"/>
                </a:lnTo>
                <a:close/>
              </a:path>
            </a:pathLst>
          </a:custGeom>
          <a:solidFill>
            <a:srgbClr val="9C9E9F"/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58F52804-A1A7-4A04-AC5D-0FE266E29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12" y="3425190"/>
            <a:ext cx="6076722" cy="7305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81843CB0-19C2-4E48-9290-00D2B5381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12" y="4801696"/>
            <a:ext cx="6076722" cy="501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pic>
        <p:nvPicPr>
          <p:cNvPr id="13" name="Picture 230" descr="Image result for angelini logo">
            <a:extLst>
              <a:ext uri="{FF2B5EF4-FFF2-40B4-BE49-F238E27FC236}">
                <a16:creationId xmlns:a16="http://schemas.microsoft.com/office/drawing/2014/main" id="{EA0DC6DB-9EEB-4524-90CF-19410A1837A8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590351" y="468649"/>
            <a:ext cx="1723642" cy="10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88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mm.gettyimages.com/api/1.0/owners/249873912/assets/648249898/thumbnails/master/vn?signature=2d6994b63dd7d8a1eb4567d84af80966">
            <a:extLst>
              <a:ext uri="{FF2B5EF4-FFF2-40B4-BE49-F238E27FC236}">
                <a16:creationId xmlns:a16="http://schemas.microsoft.com/office/drawing/2014/main" id="{E90A1E9C-F3BC-4154-AE8E-AA1CC2D92AB2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18757" y="0"/>
            <a:ext cx="12173086" cy="68503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Ada Polidoro</a:t>
            </a:r>
            <a:endParaRPr lang="en-US" dirty="0"/>
          </a:p>
        </p:txBody>
      </p:sp>
      <p:sp>
        <p:nvSpPr>
          <p:cNvPr id="8" name="Right Triangle 16">
            <a:extLst>
              <a:ext uri="{FF2B5EF4-FFF2-40B4-BE49-F238E27FC236}">
                <a16:creationId xmlns:a16="http://schemas.microsoft.com/office/drawing/2014/main" id="{6BDD3BC5-71D6-48AA-B79D-739D0F86D9A7}"/>
              </a:ext>
            </a:extLst>
          </p:cNvPr>
          <p:cNvSpPr/>
          <p:nvPr userDrawn="1"/>
        </p:nvSpPr>
        <p:spPr>
          <a:xfrm rot="5400000">
            <a:off x="-89488" y="89883"/>
            <a:ext cx="6857999" cy="6678706"/>
          </a:xfrm>
          <a:prstGeom prst="rtTriangl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>
              <a:solidFill>
                <a:schemeClr val="tx1"/>
              </a:solidFill>
            </a:endParaRPr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BCB8A895-9D38-42EC-80B7-4AD65370BE82}"/>
              </a:ext>
            </a:extLst>
          </p:cNvPr>
          <p:cNvSpPr/>
          <p:nvPr userDrawn="1"/>
        </p:nvSpPr>
        <p:spPr bwMode="ltGray">
          <a:xfrm>
            <a:off x="-14962" y="6177394"/>
            <a:ext cx="12233904" cy="696608"/>
          </a:xfrm>
          <a:custGeom>
            <a:avLst/>
            <a:gdLst>
              <a:gd name="connsiteX0" fmla="*/ 31744 w 12009360"/>
              <a:gd name="connsiteY0" fmla="*/ 26364 h 683822"/>
              <a:gd name="connsiteX1" fmla="*/ 11986481 w 12009360"/>
              <a:gd name="connsiteY1" fmla="*/ 26364 h 683822"/>
              <a:gd name="connsiteX2" fmla="*/ 11986481 w 12009360"/>
              <a:gd name="connsiteY2" fmla="*/ 673993 h 683822"/>
              <a:gd name="connsiteX3" fmla="*/ 31745 w 12009360"/>
              <a:gd name="connsiteY3" fmla="*/ 673993 h 6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9360" h="683822">
                <a:moveTo>
                  <a:pt x="31744" y="26364"/>
                </a:moveTo>
                <a:lnTo>
                  <a:pt x="11986481" y="26364"/>
                </a:lnTo>
                <a:lnTo>
                  <a:pt x="11986481" y="673993"/>
                </a:lnTo>
                <a:lnTo>
                  <a:pt x="31745" y="673993"/>
                </a:lnTo>
                <a:close/>
              </a:path>
            </a:pathLst>
          </a:custGeom>
          <a:solidFill>
            <a:srgbClr val="347C66"/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921BAAA8-6C26-487F-8016-031414005F17}"/>
              </a:ext>
            </a:extLst>
          </p:cNvPr>
          <p:cNvSpPr/>
          <p:nvPr userDrawn="1"/>
        </p:nvSpPr>
        <p:spPr bwMode="ltGray">
          <a:xfrm>
            <a:off x="-31357" y="2737359"/>
            <a:ext cx="9390238" cy="4128677"/>
          </a:xfrm>
          <a:custGeom>
            <a:avLst/>
            <a:gdLst>
              <a:gd name="connsiteX0" fmla="*/ 31744 w 9217887"/>
              <a:gd name="connsiteY0" fmla="*/ 4042569 h 4052898"/>
              <a:gd name="connsiteX1" fmla="*/ 9201835 w 9217887"/>
              <a:gd name="connsiteY1" fmla="*/ 4042569 h 4052898"/>
              <a:gd name="connsiteX2" fmla="*/ 6009113 w 9217887"/>
              <a:gd name="connsiteY2" fmla="*/ 26363 h 4052898"/>
              <a:gd name="connsiteX3" fmla="*/ 31744 w 9217887"/>
              <a:gd name="connsiteY3" fmla="*/ 26363 h 405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7887" h="4052898">
                <a:moveTo>
                  <a:pt x="31744" y="4042569"/>
                </a:moveTo>
                <a:lnTo>
                  <a:pt x="9201835" y="4042569"/>
                </a:lnTo>
                <a:lnTo>
                  <a:pt x="6009113" y="26363"/>
                </a:lnTo>
                <a:lnTo>
                  <a:pt x="31744" y="26363"/>
                </a:lnTo>
                <a:close/>
              </a:path>
            </a:pathLst>
          </a:custGeom>
          <a:solidFill>
            <a:srgbClr val="0F3E7D">
              <a:alpha val="89804"/>
            </a:srgbClr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2" name="Freeform: Shape 14">
            <a:extLst>
              <a:ext uri="{FF2B5EF4-FFF2-40B4-BE49-F238E27FC236}">
                <a16:creationId xmlns:a16="http://schemas.microsoft.com/office/drawing/2014/main" id="{352B7228-03A8-40C8-87E2-0AD6C82D89C6}"/>
              </a:ext>
            </a:extLst>
          </p:cNvPr>
          <p:cNvSpPr/>
          <p:nvPr userDrawn="1"/>
        </p:nvSpPr>
        <p:spPr bwMode="ltGray">
          <a:xfrm>
            <a:off x="-31586" y="2060120"/>
            <a:ext cx="3661988" cy="730589"/>
          </a:xfrm>
          <a:custGeom>
            <a:avLst/>
            <a:gdLst>
              <a:gd name="connsiteX0" fmla="*/ 3565669 w 3594775"/>
              <a:gd name="connsiteY0" fmla="*/ 691172 h 717179"/>
              <a:gd name="connsiteX1" fmla="*/ 31744 w 3594775"/>
              <a:gd name="connsiteY1" fmla="*/ 691172 h 717179"/>
              <a:gd name="connsiteX2" fmla="*/ 31744 w 3594775"/>
              <a:gd name="connsiteY2" fmla="*/ 26363 h 717179"/>
              <a:gd name="connsiteX3" fmla="*/ 3037297 w 3594775"/>
              <a:gd name="connsiteY3" fmla="*/ 26363 h 71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775" h="717179">
                <a:moveTo>
                  <a:pt x="3565669" y="691172"/>
                </a:moveTo>
                <a:lnTo>
                  <a:pt x="31744" y="691172"/>
                </a:lnTo>
                <a:lnTo>
                  <a:pt x="31744" y="26363"/>
                </a:lnTo>
                <a:lnTo>
                  <a:pt x="3037297" y="26363"/>
                </a:lnTo>
                <a:close/>
              </a:path>
            </a:pathLst>
          </a:custGeom>
          <a:solidFill>
            <a:srgbClr val="9C9E9F"/>
          </a:solidFill>
          <a:ln w="20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95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58F52804-A1A7-4A04-AC5D-0FE266E29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12" y="3425190"/>
            <a:ext cx="6076722" cy="7305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81843CB0-19C2-4E48-9290-00D2B5381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12" y="4801696"/>
            <a:ext cx="6076722" cy="501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pic>
        <p:nvPicPr>
          <p:cNvPr id="13" name="Picture 230" descr="Image result for angelini logo">
            <a:extLst>
              <a:ext uri="{FF2B5EF4-FFF2-40B4-BE49-F238E27FC236}">
                <a16:creationId xmlns:a16="http://schemas.microsoft.com/office/drawing/2014/main" id="{F58E6E1F-47E0-4AFC-8221-C1A1C55E49BC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590351" y="468649"/>
            <a:ext cx="1723642" cy="10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3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8F157D-76FF-4A58-88E9-B2D3ADF7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C1505810-2979-4BA4-ABAC-E90B3820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2404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9D6C1636-B31E-44BD-BDC7-82D2F39E9EE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2819A281-C7DE-4222-8F7C-56E266E83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03" y="1140181"/>
            <a:ext cx="11702143" cy="435133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B54CA2C1-8130-4F87-866E-BDD295E2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62" y="55986"/>
            <a:ext cx="10515600" cy="50385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7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95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230" descr="Image result for angelini logo">
            <a:extLst>
              <a:ext uri="{FF2B5EF4-FFF2-40B4-BE49-F238E27FC236}">
                <a16:creationId xmlns:a16="http://schemas.microsoft.com/office/drawing/2014/main" id="{CBCB4CF0-850F-48DB-9FE9-EEA1927C67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1251295" y="6462478"/>
            <a:ext cx="459029" cy="2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7880234-8E43-41CF-BE79-6EAFFD191F4C}"/>
              </a:ext>
            </a:extLst>
          </p:cNvPr>
          <p:cNvSpPr/>
          <p:nvPr userDrawn="1"/>
        </p:nvSpPr>
        <p:spPr>
          <a:xfrm>
            <a:off x="0" y="6799812"/>
            <a:ext cx="12192000" cy="581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16B70A86-7B6E-4CA7-B004-5E807A40C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2404" y="6356349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6C1636-B31E-44BD-BDC7-82D2F39E9E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6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96" r:id="rId9"/>
    <p:sldLayoutId id="2147483695" r:id="rId10"/>
    <p:sldLayoutId id="2147483657" r:id="rId11"/>
    <p:sldLayoutId id="2147483697" r:id="rId12"/>
    <p:sldLayoutId id="2147483698" r:id="rId13"/>
    <p:sldLayoutId id="2147483699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6CCC62F-4F83-4AEB-A18A-7068565C4504}"/>
              </a:ext>
            </a:extLst>
          </p:cNvPr>
          <p:cNvSpPr txBox="1">
            <a:spLocks/>
          </p:cNvSpPr>
          <p:nvPr/>
        </p:nvSpPr>
        <p:spPr>
          <a:xfrm>
            <a:off x="0" y="5541880"/>
            <a:ext cx="10515600" cy="10276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t-IT" sz="24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305925" y="6242447"/>
            <a:ext cx="28860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Roberto </a:t>
            </a:r>
            <a:r>
              <a:rPr kumimoji="0" lang="en-GB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Masciambruni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Packaging  Engineering</a:t>
            </a:r>
            <a:r>
              <a:rPr kumimoji="0" lang="en-GB" sz="11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Manager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Angelini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Pharma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19071" y="3657126"/>
            <a:ext cx="6544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cap="all" dirty="0">
                <a:solidFill>
                  <a:schemeClr val="bg1"/>
                </a:solidFill>
              </a:rPr>
              <a:t>LA "GREEN RESPONSIBILITY" </a:t>
            </a:r>
          </a:p>
          <a:p>
            <a:r>
              <a:rPr lang="it-IT" sz="3600" cap="all" dirty="0">
                <a:solidFill>
                  <a:schemeClr val="bg1"/>
                </a:solidFill>
              </a:rPr>
              <a:t>DEL </a:t>
            </a:r>
            <a:r>
              <a:rPr lang="it-IT" sz="3600" cap="all">
                <a:solidFill>
                  <a:schemeClr val="bg1"/>
                </a:solidFill>
              </a:rPr>
              <a:t>BRaND</a:t>
            </a:r>
            <a:r>
              <a:rPr lang="it-IT" sz="3600" cap="all" dirty="0">
                <a:solidFill>
                  <a:schemeClr val="bg1"/>
                </a:solidFill>
              </a:rPr>
              <a:t> OWNER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9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701C391B-FBFA-C446-8C93-1DD534AE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213" y="1166154"/>
            <a:ext cx="7553421" cy="1179576"/>
          </a:xfrm>
        </p:spPr>
        <p:txBody>
          <a:bodyPr>
            <a:normAutofit/>
          </a:bodyPr>
          <a:lstStyle/>
          <a:p>
            <a:r>
              <a:rPr lang="it-IT" sz="4800" cap="all" dirty="0" err="1">
                <a:latin typeface="Arial Black" pitchFamily="34" charset="0"/>
              </a:rPr>
              <a:t>BRAnd</a:t>
            </a:r>
            <a:r>
              <a:rPr lang="it-IT" sz="4800" cap="all" dirty="0">
                <a:latin typeface="Arial Black" pitchFamily="34" charset="0"/>
              </a:rPr>
              <a:t> </a:t>
            </a:r>
            <a:r>
              <a:rPr lang="it-IT" sz="4800" cap="all" dirty="0" err="1">
                <a:latin typeface="Arial Black" pitchFamily="34" charset="0"/>
              </a:rPr>
              <a:t>is</a:t>
            </a:r>
            <a:r>
              <a:rPr lang="it-IT" sz="4800" cap="all" dirty="0">
                <a:latin typeface="Arial Black" pitchFamily="34" charset="0"/>
              </a:rPr>
              <a:t> the</a:t>
            </a:r>
            <a:endParaRPr lang="it-IT" sz="4800" dirty="0">
              <a:latin typeface="Arial Black" pitchFamily="34" charset="0"/>
            </a:endParaRPr>
          </a:p>
        </p:txBody>
      </p:sp>
      <p:pic>
        <p:nvPicPr>
          <p:cNvPr id="5" name="Picture 3" descr="C:\Users\Roberto\Desktop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664" y="2398776"/>
            <a:ext cx="8394192" cy="4237221"/>
          </a:xfrm>
          <a:prstGeom prst="rect">
            <a:avLst/>
          </a:prstGeom>
          <a:noFill/>
        </p:spPr>
      </p:pic>
      <p:pic>
        <p:nvPicPr>
          <p:cNvPr id="2051" name="Picture 3" descr="C:\Users\Roberto\Desktop\crown-king-10-eps-logo-icon-vector-21831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8376" y="0"/>
            <a:ext cx="1759590" cy="2030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271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701C391B-FBFA-C446-8C93-1DD534AE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213" y="1166154"/>
            <a:ext cx="7553421" cy="1179576"/>
          </a:xfrm>
        </p:spPr>
        <p:txBody>
          <a:bodyPr>
            <a:normAutofit/>
          </a:bodyPr>
          <a:lstStyle/>
          <a:p>
            <a:r>
              <a:rPr lang="it-IT" sz="4800" cap="all" dirty="0" err="1">
                <a:latin typeface="Arial Black" pitchFamily="34" charset="0"/>
              </a:rPr>
              <a:t>BRAnd</a:t>
            </a:r>
            <a:r>
              <a:rPr lang="it-IT" sz="4800" cap="all" dirty="0">
                <a:latin typeface="Arial Black" pitchFamily="34" charset="0"/>
              </a:rPr>
              <a:t> </a:t>
            </a:r>
            <a:r>
              <a:rPr lang="it-IT" sz="4800" cap="all" dirty="0" err="1">
                <a:latin typeface="Arial Black" pitchFamily="34" charset="0"/>
              </a:rPr>
              <a:t>is</a:t>
            </a:r>
            <a:r>
              <a:rPr lang="it-IT" sz="4800" cap="all" dirty="0">
                <a:latin typeface="Arial Black" pitchFamily="34" charset="0"/>
              </a:rPr>
              <a:t> the</a:t>
            </a:r>
            <a:endParaRPr lang="it-IT" sz="4800" dirty="0">
              <a:latin typeface="Arial Black" pitchFamily="34" charset="0"/>
            </a:endParaRPr>
          </a:p>
        </p:txBody>
      </p:sp>
      <p:pic>
        <p:nvPicPr>
          <p:cNvPr id="2051" name="Picture 3" descr="C:\Users\Roberto\Desktop\crown-king-10-eps-logo-icon-vector-21831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8376" y="0"/>
            <a:ext cx="1759590" cy="2030682"/>
          </a:xfrm>
          <a:prstGeom prst="rect">
            <a:avLst/>
          </a:prstGeom>
          <a:noFill/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701C391B-FBFA-C446-8C93-1DD534AEB4E2}"/>
              </a:ext>
            </a:extLst>
          </p:cNvPr>
          <p:cNvSpPr txBox="1">
            <a:spLocks/>
          </p:cNvSpPr>
          <p:nvPr/>
        </p:nvSpPr>
        <p:spPr>
          <a:xfrm>
            <a:off x="1115568" y="2345140"/>
            <a:ext cx="10168128" cy="837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it-IT" sz="3600" dirty="0">
                <a:solidFill>
                  <a:schemeClr val="tx2"/>
                </a:solidFill>
              </a:rPr>
              <a:t>Il prodotto è importante ma non quanto</a:t>
            </a:r>
            <a:r>
              <a:rPr lang="it-IT" sz="3600" dirty="0"/>
              <a:t> </a:t>
            </a:r>
            <a:r>
              <a:rPr lang="it-IT" sz="3600" b="1" dirty="0">
                <a:solidFill>
                  <a:srgbClr val="FF0000"/>
                </a:solidFill>
              </a:rPr>
              <a:t>la marca</a:t>
            </a:r>
            <a:r>
              <a:rPr lang="it-IT" sz="3600" dirty="0"/>
              <a:t>.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01C391B-FBFA-C446-8C93-1DD534AEB4E2}"/>
              </a:ext>
            </a:extLst>
          </p:cNvPr>
          <p:cNvSpPr txBox="1">
            <a:spLocks/>
          </p:cNvSpPr>
          <p:nvPr/>
        </p:nvSpPr>
        <p:spPr>
          <a:xfrm>
            <a:off x="1023902" y="3108960"/>
            <a:ext cx="10168128" cy="2279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it-IT" sz="4000" dirty="0">
                <a:solidFill>
                  <a:schemeClr val="tx2"/>
                </a:solidFill>
              </a:rPr>
              <a:t>Infatti le decisioni d’acquisto sono stimolate al 60% dalla marca e solo al 40% dalle caratteristiche intrinseche e funzionali del prodotto.</a:t>
            </a:r>
          </a:p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it-IT" sz="4000" dirty="0">
                <a:solidFill>
                  <a:schemeClr val="tx2"/>
                </a:solidFill>
              </a:rPr>
              <a:t>Si evince che virtù quali </a:t>
            </a:r>
            <a:r>
              <a:rPr lang="it-IT" sz="4000" dirty="0">
                <a:solidFill>
                  <a:srgbClr val="FF0000"/>
                </a:solidFill>
              </a:rPr>
              <a:t>eticità, responsabilità sociale </a:t>
            </a:r>
            <a:r>
              <a:rPr lang="it-IT" sz="4000" dirty="0">
                <a:solidFill>
                  <a:schemeClr val="tx2"/>
                </a:solidFill>
              </a:rPr>
              <a:t>e capacità gestionale, nel </a:t>
            </a:r>
            <a:r>
              <a:rPr lang="it-IT" sz="4000" dirty="0" err="1">
                <a:solidFill>
                  <a:schemeClr val="tx2"/>
                </a:solidFill>
              </a:rPr>
              <a:t>brand</a:t>
            </a:r>
            <a:r>
              <a:rPr lang="it-IT" sz="4000" dirty="0">
                <a:solidFill>
                  <a:schemeClr val="tx2"/>
                </a:solidFill>
              </a:rPr>
              <a:t> si infondano positivamente o, se precedute dal segno meno, si insinuino negativamente, in quanto sono </a:t>
            </a:r>
            <a:r>
              <a:rPr lang="it-IT" sz="4000" i="1" dirty="0">
                <a:solidFill>
                  <a:schemeClr val="tx2"/>
                </a:solidFill>
              </a:rPr>
              <a:t>l’unica entità valoriale in grado di dialogare e interagire con il pubblico in modo davvero permeante e durevole</a:t>
            </a:r>
            <a:r>
              <a:rPr lang="it-IT" sz="4000" dirty="0">
                <a:solidFill>
                  <a:schemeClr val="tx2"/>
                </a:solidFill>
              </a:rPr>
              <a:t>.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701C391B-FBFA-C446-8C93-1DD534AEB4E2}"/>
              </a:ext>
            </a:extLst>
          </p:cNvPr>
          <p:cNvSpPr txBox="1">
            <a:spLocks/>
          </p:cNvSpPr>
          <p:nvPr/>
        </p:nvSpPr>
        <p:spPr>
          <a:xfrm>
            <a:off x="712519" y="5132381"/>
            <a:ext cx="1109721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it-IT" sz="3600" b="1" dirty="0">
                <a:solidFill>
                  <a:srgbClr val="00B050"/>
                </a:solidFill>
              </a:rPr>
              <a:t>La reputazione GREEN contribuisce al valore della marca!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271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4" descr="designtogre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2228" y="4982277"/>
            <a:ext cx="2642526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Roberto\Desktop\investire-nella-green-economy-810x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7715250" cy="3429000"/>
          </a:xfrm>
          <a:prstGeom prst="rect">
            <a:avLst/>
          </a:prstGeom>
          <a:noFill/>
        </p:spPr>
      </p:pic>
      <p:pic>
        <p:nvPicPr>
          <p:cNvPr id="3075" name="Picture 3" descr="C:\Users\Roberto\Desktop\graz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3886" y="577517"/>
            <a:ext cx="6955756" cy="3067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bas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5579" y="0"/>
            <a:ext cx="2446421" cy="6837103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02755" y="2749639"/>
            <a:ext cx="731876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Il sistema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Angelini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Pharma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di Progettazione del Packaging </a:t>
            </a:r>
          </a:p>
          <a:p>
            <a:pPr algn="ctr">
              <a:defRPr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orientato alla Green Vision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Immagine 14" descr="designtogre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633" y="422152"/>
            <a:ext cx="2642526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Roberto\Desktop\angeli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4977" y="4837730"/>
            <a:ext cx="3450615" cy="1941615"/>
          </a:xfrm>
          <a:prstGeom prst="rect">
            <a:avLst/>
          </a:prstGeom>
          <a:noFill/>
        </p:spPr>
      </p:pic>
      <p:pic>
        <p:nvPicPr>
          <p:cNvPr id="7" name="Immagine 6" descr="base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4409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701C391B-FBFA-C446-8C93-1DD534AEB4E2}"/>
              </a:ext>
            </a:extLst>
          </p:cNvPr>
          <p:cNvSpPr txBox="1">
            <a:spLocks/>
          </p:cNvSpPr>
          <p:nvPr/>
        </p:nvSpPr>
        <p:spPr>
          <a:xfrm>
            <a:off x="7754587" y="296883"/>
            <a:ext cx="4025735" cy="6230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it-IT" sz="5900" b="1" noProof="0" dirty="0">
                <a:solidFill>
                  <a:srgbClr val="FF0000"/>
                </a:solidFill>
              </a:rPr>
              <a:t>Avere una VISIONE GREEN è una responsabilità sociale.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endParaRPr lang="it-IT" sz="4000" noProof="0" dirty="0">
              <a:solidFill>
                <a:srgbClr val="FF0000"/>
              </a:solidFill>
            </a:endParaRP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it-IT" sz="4000" noProof="0" dirty="0">
                <a:solidFill>
                  <a:schemeClr val="tx2"/>
                </a:solidFill>
              </a:rPr>
              <a:t>Chi lavora all’interno di aziende e si cura dello sviluppo dei nuovi prodotti non può più pensare alla sola funzionalità 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it-IT" sz="4000" noProof="0" dirty="0">
                <a:solidFill>
                  <a:schemeClr val="tx2"/>
                </a:solidFill>
              </a:rPr>
              <a:t>o al solo design, ma ha la 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it-IT" sz="4000" b="1" u="sng" noProof="0" dirty="0">
                <a:solidFill>
                  <a:schemeClr val="tx2"/>
                </a:solidFill>
              </a:rPr>
              <a:t>responsabilità personale 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it-IT" sz="4000" noProof="0" dirty="0">
                <a:solidFill>
                  <a:schemeClr val="tx2"/>
                </a:solidFill>
              </a:rPr>
              <a:t>di creare materiale che va ad interagire con un sistema fragile e duramente provato da decenni di incuria. 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it-IT" sz="4000" noProof="0" dirty="0">
                <a:solidFill>
                  <a:schemeClr val="tx2"/>
                </a:solidFill>
              </a:rPr>
              <a:t>Per questo motivo i prodotti da noi studiati sono figli di una filiera progettuale che tiene conto dei vincoli ambientali.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Roberto\Desktop\Leader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0978"/>
            <a:ext cx="7362701" cy="3681351"/>
          </a:xfrm>
          <a:prstGeom prst="rect">
            <a:avLst/>
          </a:prstGeom>
          <a:noFill/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701C391B-FBFA-C446-8C93-1DD534AE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6484"/>
            <a:ext cx="5142016" cy="117957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cap="all" dirty="0">
                <a:solidFill>
                  <a:schemeClr val="bg1"/>
                </a:solidFill>
              </a:rPr>
              <a:t>La responsabilità </a:t>
            </a:r>
            <a:br>
              <a:rPr lang="it-IT" cap="all" dirty="0">
                <a:solidFill>
                  <a:schemeClr val="bg1"/>
                </a:solidFill>
              </a:rPr>
            </a:br>
            <a:r>
              <a:rPr lang="it-IT" cap="all" dirty="0">
                <a:solidFill>
                  <a:schemeClr val="bg1"/>
                </a:solidFill>
              </a:rPr>
              <a:t>del </a:t>
            </a:r>
            <a:r>
              <a:rPr lang="it-IT" cap="all" dirty="0" err="1">
                <a:solidFill>
                  <a:schemeClr val="bg1"/>
                </a:solidFill>
              </a:rPr>
              <a:t>brand</a:t>
            </a:r>
            <a:r>
              <a:rPr lang="it-IT" cap="all" dirty="0">
                <a:solidFill>
                  <a:schemeClr val="bg1"/>
                </a:solidFill>
              </a:rPr>
              <a:t> </a:t>
            </a:r>
            <a:r>
              <a:rPr lang="it-IT" cap="all" dirty="0" err="1">
                <a:solidFill>
                  <a:schemeClr val="bg1"/>
                </a:solidFill>
              </a:rPr>
              <a:t>owner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1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Roberto\Desktop\Convegno Kosmetica\bivio-sostenibilità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459" y="1568846"/>
            <a:ext cx="5178936" cy="3456940"/>
          </a:xfrm>
          <a:prstGeom prst="rect">
            <a:avLst/>
          </a:prstGeom>
          <a:noFill/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701C391B-FBFA-C446-8C93-1DD534AEB4E2}"/>
              </a:ext>
            </a:extLst>
          </p:cNvPr>
          <p:cNvSpPr txBox="1">
            <a:spLocks/>
          </p:cNvSpPr>
          <p:nvPr/>
        </p:nvSpPr>
        <p:spPr>
          <a:xfrm>
            <a:off x="357500" y="296883"/>
            <a:ext cx="4774058" cy="6230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it-IT" sz="4000" noProof="0" dirty="0">
                <a:solidFill>
                  <a:schemeClr val="tx2"/>
                </a:solidFill>
              </a:rPr>
              <a:t>Allineare </a:t>
            </a:r>
            <a:r>
              <a:rPr lang="it-IT" sz="4000" noProof="0" dirty="0" err="1">
                <a:solidFill>
                  <a:schemeClr val="tx2"/>
                </a:solidFill>
              </a:rPr>
              <a:t>Brand</a:t>
            </a:r>
            <a:r>
              <a:rPr lang="it-IT" sz="4000" noProof="0" dirty="0">
                <a:solidFill>
                  <a:schemeClr val="tx2"/>
                </a:solidFill>
              </a:rPr>
              <a:t>, Strategie e Sostenibilità oggi non solo è possibile ma è </a:t>
            </a:r>
            <a:r>
              <a:rPr lang="it-IT" sz="4000" b="1" noProof="0" dirty="0">
                <a:solidFill>
                  <a:schemeClr val="tx2"/>
                </a:solidFill>
              </a:rPr>
              <a:t>indispensabile</a:t>
            </a:r>
            <a:r>
              <a:rPr lang="it-IT" sz="4000" noProof="0" dirty="0">
                <a:solidFill>
                  <a:schemeClr val="tx2"/>
                </a:solidFill>
              </a:rPr>
              <a:t>, perché l’idea di sostenibilità, un tempo confinata nei temi dell’etica e dell’ecologia idealizzata, si è spostata nella </a:t>
            </a:r>
            <a:r>
              <a:rPr lang="it-IT" sz="4000" b="1" noProof="0" dirty="0">
                <a:solidFill>
                  <a:schemeClr val="tx2"/>
                </a:solidFill>
              </a:rPr>
              <a:t>Corporate Social </a:t>
            </a:r>
            <a:r>
              <a:rPr lang="it-IT" sz="4000" b="1" noProof="0" dirty="0" err="1">
                <a:solidFill>
                  <a:schemeClr val="tx2"/>
                </a:solidFill>
              </a:rPr>
              <a:t>Responsibility</a:t>
            </a:r>
            <a:r>
              <a:rPr lang="it-IT" sz="4000" b="1" noProof="0" dirty="0">
                <a:solidFill>
                  <a:schemeClr val="tx2"/>
                </a:solidFill>
              </a:rPr>
              <a:t> </a:t>
            </a:r>
            <a:r>
              <a:rPr lang="it-IT" sz="4000" noProof="0" dirty="0">
                <a:solidFill>
                  <a:schemeClr val="tx2"/>
                </a:solidFill>
              </a:rPr>
              <a:t>diventando un’importante veicolo per il </a:t>
            </a:r>
            <a:r>
              <a:rPr lang="it-IT" sz="4000" i="1" noProof="0" dirty="0">
                <a:solidFill>
                  <a:schemeClr val="tx2"/>
                </a:solidFill>
              </a:rPr>
              <a:t>cambiamento, l’innovazione e la crescita</a:t>
            </a:r>
            <a:r>
              <a:rPr lang="it-IT" sz="4000" noProof="0" dirty="0">
                <a:solidFill>
                  <a:schemeClr val="tx2"/>
                </a:solidFill>
              </a:rPr>
              <a:t>.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271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Roberto\Desktop\SENSO-UN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9863" y="4667771"/>
            <a:ext cx="6143625" cy="1990725"/>
          </a:xfrm>
          <a:prstGeom prst="rect">
            <a:avLst/>
          </a:prstGeom>
          <a:noFill/>
        </p:spPr>
      </p:pic>
      <p:pic>
        <p:nvPicPr>
          <p:cNvPr id="10" name="Picture 2" descr="C:\Users\Roberto\Desktop\Convegno Kosmetica\bivio-sostenibilità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6089" y="0"/>
            <a:ext cx="5178936" cy="3456940"/>
          </a:xfrm>
          <a:prstGeom prst="rect">
            <a:avLst/>
          </a:prstGeom>
          <a:noFill/>
        </p:spPr>
      </p:pic>
      <p:pic>
        <p:nvPicPr>
          <p:cNvPr id="11" name="Immagine 10" descr="base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45579" y="0"/>
            <a:ext cx="2446421" cy="6837103"/>
          </a:xfrm>
          <a:prstGeom prst="rect">
            <a:avLst/>
          </a:prstGeom>
        </p:spPr>
      </p:pic>
      <p:pic>
        <p:nvPicPr>
          <p:cNvPr id="12" name="Immagine 11" descr="base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440983" cy="6858000"/>
          </a:xfrm>
          <a:prstGeom prst="rect">
            <a:avLst/>
          </a:prstGeom>
        </p:spPr>
      </p:pic>
      <p:pic>
        <p:nvPicPr>
          <p:cNvPr id="5124" name="Picture 4" descr="C:\Users\Roberto\Desktop\从草的箭头符号-258413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355677" y="3832534"/>
            <a:ext cx="1051601" cy="509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271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38113" y="1139825"/>
          <a:ext cx="11703050" cy="237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14" descr="designtogree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95377" y="498764"/>
            <a:ext cx="1453243" cy="7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2824" y="1902377"/>
            <a:ext cx="1121772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rPr>
              <a:t>A circa venti anni dall’esordio, la strategia di contenimento dell’impatto ambientale degli imballaggi dei prodotti farmaceutici portata avanti dalla funzione Packaging </a:t>
            </a:r>
            <a:r>
              <a:rPr lang="it-IT" sz="2800" dirty="0" err="1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rPr>
              <a:t>Engineering</a:t>
            </a:r>
            <a:r>
              <a:rPr lang="it-IT" sz="2800" dirty="0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it-IT" sz="2800" dirty="0" err="1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rPr>
              <a:t>Angelini</a:t>
            </a:r>
            <a:r>
              <a:rPr lang="it-IT" sz="2800" dirty="0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it-IT" sz="2800" dirty="0" err="1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rPr>
              <a:t>Pharma</a:t>
            </a:r>
            <a:r>
              <a:rPr lang="it-IT" sz="2800" dirty="0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rPr>
              <a:t> è ormai una realtà di successo, che riesce a coniugare </a:t>
            </a:r>
            <a:r>
              <a:rPr lang="it-IT" sz="2800" dirty="0">
                <a:solidFill>
                  <a:srgbClr val="00B050"/>
                </a:solidFill>
                <a:latin typeface="+mn-lt"/>
                <a:ea typeface="Verdana" pitchFamily="34" charset="0"/>
                <a:cs typeface="Verdana" pitchFamily="34" charset="0"/>
              </a:rPr>
              <a:t>salvaguardia ambientale e miglioramento della gestione delle risorse economiche dell'azienda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.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Immagine 3" descr="Immagine 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9339" y="5207861"/>
            <a:ext cx="4000879" cy="138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271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38113" y="1139825"/>
          <a:ext cx="11703050" cy="237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14" descr="designtogree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95377" y="498764"/>
            <a:ext cx="1453243" cy="7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3" descr="Immagine 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9339" y="5207861"/>
            <a:ext cx="4000879" cy="138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0486" y="1965379"/>
            <a:ext cx="1072787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3200" dirty="0">
                <a:solidFill>
                  <a:schemeClr val="tx2"/>
                </a:solidFill>
                <a:latin typeface="+mn-lt"/>
              </a:rPr>
              <a:t>Innovare i confezionamenti di prodotto in un’ottica di salvaguardia ambientale è una sfida importante e difficile perché implica la necessità di coniugare </a:t>
            </a:r>
            <a:r>
              <a:rPr lang="it-IT" sz="3200" dirty="0">
                <a:solidFill>
                  <a:srgbClr val="00B050"/>
                </a:solidFill>
                <a:latin typeface="+mn-lt"/>
              </a:rPr>
              <a:t>l’innovazione nel rispetto dell’ambiente,</a:t>
            </a:r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3200" dirty="0">
                <a:solidFill>
                  <a:schemeClr val="tx2"/>
                </a:solidFill>
                <a:latin typeface="+mn-lt"/>
              </a:rPr>
              <a:t>con la conservazione e addirittura il</a:t>
            </a:r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3200" dirty="0">
                <a:solidFill>
                  <a:srgbClr val="00B050"/>
                </a:solidFill>
                <a:latin typeface="+mn-lt"/>
              </a:rPr>
              <a:t>miglioramento degli standard di prodotto.</a:t>
            </a:r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271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38113" y="1139825"/>
          <a:ext cx="11703050" cy="237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14" descr="designtogree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95377" y="498764"/>
            <a:ext cx="1453243" cy="7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3" descr="Immagine 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9339" y="5207861"/>
            <a:ext cx="4000879" cy="138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20093" y="2065846"/>
            <a:ext cx="103119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chemeClr val="tx2"/>
                </a:solidFill>
                <a:latin typeface="+mn-lt"/>
              </a:rPr>
              <a:t>I vantaggi sono molteplici: dalla </a:t>
            </a:r>
            <a:r>
              <a:rPr lang="it-IT" sz="2800" b="1" i="1" dirty="0">
                <a:solidFill>
                  <a:srgbClr val="008000"/>
                </a:solidFill>
                <a:latin typeface="+mn-lt"/>
              </a:rPr>
              <a:t>riduzione della quantità</a:t>
            </a:r>
            <a:r>
              <a:rPr lang="it-IT" sz="2800" i="1" dirty="0">
                <a:solidFill>
                  <a:srgbClr val="008000"/>
                </a:solidFill>
                <a:latin typeface="+mn-lt"/>
              </a:rPr>
              <a:t> di materia prima su progetti già definiti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alla </a:t>
            </a:r>
            <a:r>
              <a:rPr lang="it-IT" sz="2800" b="1" i="1" dirty="0">
                <a:solidFill>
                  <a:srgbClr val="008000"/>
                </a:solidFill>
                <a:latin typeface="+mn-lt"/>
              </a:rPr>
              <a:t>creazione di un sistema </a:t>
            </a:r>
            <a:r>
              <a:rPr lang="it-IT" sz="2800" i="1" dirty="0">
                <a:solidFill>
                  <a:srgbClr val="008000"/>
                </a:solidFill>
                <a:latin typeface="+mn-lt"/>
              </a:rPr>
              <a:t>di riduzione alla fonte per progettare imballaggi eco-compatibili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it-IT" sz="2800" dirty="0">
                <a:solidFill>
                  <a:schemeClr val="tx2"/>
                </a:solidFill>
                <a:latin typeface="+mn-lt"/>
              </a:rPr>
              <a:t>alla </a:t>
            </a:r>
            <a:r>
              <a:rPr lang="it-IT" sz="2800" b="1" i="1" dirty="0">
                <a:solidFill>
                  <a:srgbClr val="008000"/>
                </a:solidFill>
                <a:latin typeface="+mn-lt"/>
              </a:rPr>
              <a:t>riduzione e ottimizzazione dei volumi </a:t>
            </a:r>
            <a:r>
              <a:rPr lang="it-IT" sz="2800" i="1" dirty="0">
                <a:solidFill>
                  <a:srgbClr val="008000"/>
                </a:solidFill>
                <a:latin typeface="+mn-lt"/>
              </a:rPr>
              <a:t>per evitare di trasportare aria e ottimizzare i carichi dei mezzi di trasporto</a:t>
            </a:r>
          </a:p>
        </p:txBody>
      </p:sp>
    </p:spTree>
    <p:extLst>
      <p:ext uri="{BB962C8B-B14F-4D97-AF65-F5344CB8AC3E}">
        <p14:creationId xmlns:p14="http://schemas.microsoft.com/office/powerpoint/2010/main" val="131271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38113" y="1139825"/>
          <a:ext cx="11703050" cy="237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14" descr="designtogree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95377" y="498764"/>
            <a:ext cx="1453243" cy="7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0486" y="1466733"/>
            <a:ext cx="1066255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2400" i="1" dirty="0">
                <a:solidFill>
                  <a:schemeClr val="tx2"/>
                </a:solidFill>
                <a:latin typeface="+mn-lt"/>
              </a:rPr>
              <a:t>L’attuale Direttiva estende la </a:t>
            </a:r>
            <a:r>
              <a:rPr lang="it-IT" sz="2400" i="1" u="sng" dirty="0">
                <a:solidFill>
                  <a:schemeClr val="tx2"/>
                </a:solidFill>
                <a:latin typeface="+mn-lt"/>
              </a:rPr>
              <a:t>responsabilità al produttore</a:t>
            </a:r>
            <a:r>
              <a:rPr lang="it-IT" sz="2400" i="1" dirty="0">
                <a:solidFill>
                  <a:schemeClr val="tx2"/>
                </a:solidFill>
                <a:latin typeface="+mn-lt"/>
              </a:rPr>
              <a:t> al fine di attirare l’attenzione su una </a:t>
            </a:r>
            <a:r>
              <a:rPr lang="it-IT" sz="2400" b="1" i="1" dirty="0">
                <a:solidFill>
                  <a:srgbClr val="00B050"/>
                </a:solidFill>
                <a:latin typeface="+mn-lt"/>
              </a:rPr>
              <a:t>progettazione</a:t>
            </a:r>
            <a:r>
              <a:rPr lang="it-IT" sz="2400" i="1" dirty="0">
                <a:latin typeface="+mn-lt"/>
              </a:rPr>
              <a:t> </a:t>
            </a:r>
            <a:r>
              <a:rPr lang="it-IT" sz="2400" i="1" dirty="0">
                <a:solidFill>
                  <a:schemeClr val="tx2"/>
                </a:solidFill>
                <a:latin typeface="+mn-lt"/>
              </a:rPr>
              <a:t>del bene che consideri l’intero ciclo di vita e che faciliti le operazioni di riciclaggio in modo da garantire  un livello elevato di protezione dell’ambiente e della salute umana.</a:t>
            </a:r>
            <a:endParaRPr lang="it-IT" sz="2400" dirty="0">
              <a:solidFill>
                <a:schemeClr val="tx2"/>
              </a:solidFill>
              <a:latin typeface="+mn-lt"/>
            </a:endParaRPr>
          </a:p>
          <a:p>
            <a:pPr algn="ctr">
              <a:defRPr/>
            </a:pPr>
            <a:r>
              <a:rPr lang="it-IT" sz="2400" i="1" dirty="0">
                <a:solidFill>
                  <a:schemeClr val="tx2"/>
                </a:solidFill>
                <a:latin typeface="+mn-lt"/>
              </a:rPr>
              <a:t>Si devono attenere alla attuazione delle disposizioni in essa contenute </a:t>
            </a:r>
          </a:p>
          <a:p>
            <a:pPr algn="ctr">
              <a:defRPr/>
            </a:pPr>
            <a:r>
              <a:rPr lang="it-IT" sz="2400" i="1" dirty="0">
                <a:solidFill>
                  <a:schemeClr val="tx2"/>
                </a:solidFill>
                <a:latin typeface="+mn-lt"/>
              </a:rPr>
              <a:t>secondo un ordine di priorità: </a:t>
            </a:r>
          </a:p>
          <a:p>
            <a:pPr algn="ctr">
              <a:defRPr/>
            </a:pPr>
            <a:r>
              <a:rPr lang="it-IT" sz="2400" i="1" dirty="0">
                <a:solidFill>
                  <a:srgbClr val="00B050"/>
                </a:solidFill>
                <a:latin typeface="+mn-lt"/>
              </a:rPr>
              <a:t>1) </a:t>
            </a:r>
            <a:r>
              <a:rPr lang="it-IT" sz="2400" b="1" i="1" dirty="0">
                <a:solidFill>
                  <a:srgbClr val="00B050"/>
                </a:solidFill>
                <a:latin typeface="+mn-lt"/>
              </a:rPr>
              <a:t>Prevenzione</a:t>
            </a:r>
            <a:r>
              <a:rPr lang="it-IT" sz="2400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it-IT" sz="2400" i="1" dirty="0">
                <a:solidFill>
                  <a:schemeClr val="tx2"/>
                </a:solidFill>
                <a:latin typeface="+mn-lt"/>
              </a:rPr>
              <a:t>2) Preparazione per il riutilizzo 3) Riciclaggio 4) Recupero di altro tipo 5) Smaltimento.</a:t>
            </a:r>
            <a:endParaRPr lang="it-IT" sz="24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endParaRPr lang="it-IT" sz="2400" i="1" dirty="0"/>
          </a:p>
        </p:txBody>
      </p:sp>
      <p:sp>
        <p:nvSpPr>
          <p:cNvPr id="9" name="Freccia a destra con strisce 8"/>
          <p:cNvSpPr/>
          <p:nvPr/>
        </p:nvSpPr>
        <p:spPr>
          <a:xfrm rot="17373848">
            <a:off x="769617" y="4671268"/>
            <a:ext cx="2009246" cy="80182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36397" y="6146074"/>
            <a:ext cx="2080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Riduzione alla fonte</a:t>
            </a:r>
          </a:p>
        </p:txBody>
      </p:sp>
      <p:sp>
        <p:nvSpPr>
          <p:cNvPr id="11" name="Parentesi graffa chiusa 10"/>
          <p:cNvSpPr/>
          <p:nvPr/>
        </p:nvSpPr>
        <p:spPr>
          <a:xfrm>
            <a:off x="2547259" y="4799959"/>
            <a:ext cx="532456" cy="19030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701C391B-FBFA-C446-8C93-1DD534AEB4E2}"/>
              </a:ext>
            </a:extLst>
          </p:cNvPr>
          <p:cNvSpPr txBox="1">
            <a:spLocks/>
          </p:cNvSpPr>
          <p:nvPr/>
        </p:nvSpPr>
        <p:spPr>
          <a:xfrm>
            <a:off x="3170232" y="4804012"/>
            <a:ext cx="7829864" cy="1780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it-IT" sz="2400" dirty="0">
                <a:solidFill>
                  <a:srgbClr val="00B050"/>
                </a:solidFill>
              </a:rPr>
              <a:t>Carte FSC, plastiche riciclate, plastiche derivate da fonti rinnovabili, inchiostri senza metalli pesanti, vernici ecologiche, dimensioni di pack ridotte al minimo indispensabile, colle senza solventi, sistemi di packaging flacone/etichetta dello stesso </a:t>
            </a:r>
            <a:r>
              <a:rPr lang="it-IT" sz="2400" dirty="0" err="1">
                <a:solidFill>
                  <a:srgbClr val="00B050"/>
                </a:solidFill>
              </a:rPr>
              <a:t>materiale…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C:\Users\Roberto\Desktop\downloa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42171" y="0"/>
            <a:ext cx="1349829" cy="1349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2718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>
        <a:normAutofit fontScale="92500"/>
      </a:bodyPr>
      <a:lstStyle>
        <a:defPPr algn="just">
          <a:lnSpc>
            <a:spcPct val="170000"/>
          </a:lnSpc>
          <a:defRPr sz="1200" b="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20809</TotalTime>
  <Words>532</Words>
  <Application>Microsoft Office PowerPoint</Application>
  <PresentationFormat>Widescreen</PresentationFormat>
  <Paragraphs>36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Tema di Office</vt:lpstr>
      <vt:lpstr>Presentazione standard di PowerPoint</vt:lpstr>
      <vt:lpstr>Presentazione standard di PowerPoint</vt:lpstr>
      <vt:lpstr>La responsabilità  del brand owner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BRAnd is the</vt:lpstr>
      <vt:lpstr>BRAnd is the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polidoro</dc:creator>
  <cp:lastModifiedBy>Comm35</cp:lastModifiedBy>
  <cp:revision>327</cp:revision>
  <dcterms:created xsi:type="dcterms:W3CDTF">2020-10-07T08:16:15Z</dcterms:created>
  <dcterms:modified xsi:type="dcterms:W3CDTF">2021-02-12T12:08:05Z</dcterms:modified>
</cp:coreProperties>
</file>